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handoutMasterIdLst>
    <p:handoutMasterId r:id="rId30"/>
  </p:handoutMasterIdLst>
  <p:sldIdLst>
    <p:sldId id="256" r:id="rId3"/>
    <p:sldId id="286" r:id="rId4"/>
    <p:sldId id="269" r:id="rId5"/>
    <p:sldId id="267" r:id="rId6"/>
    <p:sldId id="268" r:id="rId7"/>
    <p:sldId id="280" r:id="rId8"/>
    <p:sldId id="259" r:id="rId9"/>
    <p:sldId id="260" r:id="rId10"/>
    <p:sldId id="261" r:id="rId11"/>
    <p:sldId id="263" r:id="rId12"/>
    <p:sldId id="264" r:id="rId13"/>
    <p:sldId id="279" r:id="rId14"/>
    <p:sldId id="278" r:id="rId15"/>
    <p:sldId id="270" r:id="rId16"/>
    <p:sldId id="271" r:id="rId17"/>
    <p:sldId id="272" r:id="rId18"/>
    <p:sldId id="273" r:id="rId19"/>
    <p:sldId id="274" r:id="rId20"/>
    <p:sldId id="275" r:id="rId21"/>
    <p:sldId id="276" r:id="rId22"/>
    <p:sldId id="277" r:id="rId23"/>
    <p:sldId id="281" r:id="rId24"/>
    <p:sldId id="282" r:id="rId25"/>
    <p:sldId id="283" r:id="rId26"/>
    <p:sldId id="284" r:id="rId27"/>
    <p:sldId id="285" r:id="rId2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97469FF5-AB93-46DC-80B5-45BBCC6A9A49}" type="datetimeFigureOut">
              <a:rPr lang="en-GB" smtClean="0"/>
              <a:pPr/>
              <a:t>26/09/2012</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CD0A2DBF-35B8-475F-A288-0A5873B88499}"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880FB74-5080-4EF7-A3BE-BCE5F09B7D4E}" type="datetimeFigureOut">
              <a:rPr lang="en-GB" smtClean="0"/>
              <a:pPr/>
              <a:t>26/09/2012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2850C13-B3AE-49E7-A615-AD09C257612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Training</a:t>
            </a:r>
            <a:r>
              <a:rPr lang="en-GB" baseline="0" dirty="0" smtClean="0"/>
              <a:t> does not have to be sport, could also include practical PE lessons</a:t>
            </a:r>
          </a:p>
          <a:p>
            <a:endParaRPr lang="en-GB" dirty="0"/>
          </a:p>
        </p:txBody>
      </p:sp>
      <p:sp>
        <p:nvSpPr>
          <p:cNvPr id="4" name="Slide Number Placeholder 3"/>
          <p:cNvSpPr>
            <a:spLocks noGrp="1"/>
          </p:cNvSpPr>
          <p:nvPr>
            <p:ph type="sldNum" sz="quarter" idx="10"/>
          </p:nvPr>
        </p:nvSpPr>
        <p:spPr/>
        <p:txBody>
          <a:bodyPr/>
          <a:lstStyle/>
          <a:p>
            <a:fld id="{941D96C7-0EE4-4C14-8AA6-7C8B6F166190}" type="slidenum">
              <a:rPr lang="en-GB" smtClean="0"/>
              <a:pPr/>
              <a:t>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Teacher to ask a no. Of students</a:t>
            </a:r>
            <a:r>
              <a:rPr lang="en-GB" baseline="0" dirty="0" smtClean="0"/>
              <a:t> to feedback to the group</a:t>
            </a:r>
            <a:endParaRPr lang="en-GB" dirty="0"/>
          </a:p>
        </p:txBody>
      </p:sp>
      <p:sp>
        <p:nvSpPr>
          <p:cNvPr id="4" name="Slide Number Placeholder 3"/>
          <p:cNvSpPr>
            <a:spLocks noGrp="1"/>
          </p:cNvSpPr>
          <p:nvPr>
            <p:ph type="sldNum" sz="quarter" idx="10"/>
          </p:nvPr>
        </p:nvSpPr>
        <p:spPr/>
        <p:txBody>
          <a:bodyPr/>
          <a:lstStyle/>
          <a:p>
            <a:fld id="{B2850C13-B3AE-49E7-A615-AD09C257612C}" type="slidenum">
              <a:rPr lang="en-GB" smtClean="0"/>
              <a:pPr/>
              <a:t>12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Time management</a:t>
            </a:r>
            <a:r>
              <a:rPr lang="en-GB" baseline="0" dirty="0" smtClean="0"/>
              <a:t>, target setting (both educational and sport), Rewards – allow himself to play football on completion of a piece of coursework</a:t>
            </a:r>
            <a:endParaRPr lang="en-GB" dirty="0"/>
          </a:p>
        </p:txBody>
      </p:sp>
      <p:sp>
        <p:nvSpPr>
          <p:cNvPr id="4" name="Slide Number Placeholder 3"/>
          <p:cNvSpPr>
            <a:spLocks noGrp="1"/>
          </p:cNvSpPr>
          <p:nvPr>
            <p:ph type="sldNum" sz="quarter" idx="10"/>
          </p:nvPr>
        </p:nvSpPr>
        <p:spPr/>
        <p:txBody>
          <a:bodyPr/>
          <a:lstStyle/>
          <a:p>
            <a:fld id="{B2850C13-B3AE-49E7-A615-AD09C257612C}" type="slidenum">
              <a:rPr lang="en-GB" smtClean="0"/>
              <a:pPr/>
              <a:t>15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2.jpe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3C9E66-BC42-42D2-AB27-AF3BC3588036}" type="datetimeFigureOut">
              <a:rPr lang="en-GB" smtClean="0"/>
              <a:pPr/>
              <a:t>26/09/2012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657A42-F4F2-41D4-9B02-B5341C8246A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3C9E66-BC42-42D2-AB27-AF3BC3588036}" type="datetimeFigureOut">
              <a:rPr lang="en-GB" smtClean="0"/>
              <a:pPr/>
              <a:t>26/09/2012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657A42-F4F2-41D4-9B02-B5341C8246A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3C9E66-BC42-42D2-AB27-AF3BC3588036}" type="datetimeFigureOut">
              <a:rPr lang="en-GB" smtClean="0"/>
              <a:pPr/>
              <a:t>26/09/2012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657A42-F4F2-41D4-9B02-B5341C8246A1}"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8A472A-A4F6-4DC6-BD37-55F12BCC4223}" type="datetimeFigureOut">
              <a:rPr lang="en-GB" smtClean="0"/>
              <a:pPr/>
              <a:t>26/09/2012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02BD17-88B8-47DC-9690-90B37D16F314}"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8A472A-A4F6-4DC6-BD37-55F12BCC4223}" type="datetimeFigureOut">
              <a:rPr lang="en-GB" smtClean="0"/>
              <a:pPr/>
              <a:t>26/09/2012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02BD17-88B8-47DC-9690-90B37D16F314}"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8A472A-A4F6-4DC6-BD37-55F12BCC4223}" type="datetimeFigureOut">
              <a:rPr lang="en-GB" smtClean="0"/>
              <a:pPr/>
              <a:t>26/09/2012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02BD17-88B8-47DC-9690-90B37D16F314}"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8A472A-A4F6-4DC6-BD37-55F12BCC4223}" type="datetimeFigureOut">
              <a:rPr lang="en-GB" smtClean="0"/>
              <a:pPr/>
              <a:t>26/09/2012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02BD17-88B8-47DC-9690-90B37D16F314}"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8A472A-A4F6-4DC6-BD37-55F12BCC4223}" type="datetimeFigureOut">
              <a:rPr lang="en-GB" smtClean="0"/>
              <a:pPr/>
              <a:t>26/09/2012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02BD17-88B8-47DC-9690-90B37D16F314}"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8A472A-A4F6-4DC6-BD37-55F12BCC4223}" type="datetimeFigureOut">
              <a:rPr lang="en-GB" smtClean="0"/>
              <a:pPr/>
              <a:t>26/09/2012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02BD17-88B8-47DC-9690-90B37D16F314}"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A472A-A4F6-4DC6-BD37-55F12BCC4223}" type="datetimeFigureOut">
              <a:rPr lang="en-GB" smtClean="0"/>
              <a:pPr/>
              <a:t>26/09/2012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02BD17-88B8-47DC-9690-90B37D16F314}"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A472A-A4F6-4DC6-BD37-55F12BCC4223}" type="datetimeFigureOut">
              <a:rPr lang="en-GB" smtClean="0"/>
              <a:pPr/>
              <a:t>26/09/2012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02BD17-88B8-47DC-9690-90B37D16F31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3C9E66-BC42-42D2-AB27-AF3BC3588036}" type="datetimeFigureOut">
              <a:rPr lang="en-GB" smtClean="0"/>
              <a:pPr/>
              <a:t>26/09/2012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657A42-F4F2-41D4-9B02-B5341C8246A1}"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A472A-A4F6-4DC6-BD37-55F12BCC4223}" type="datetimeFigureOut">
              <a:rPr lang="en-GB" smtClean="0"/>
              <a:pPr/>
              <a:t>26/09/2012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02BD17-88B8-47DC-9690-90B37D16F314}"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8A472A-A4F6-4DC6-BD37-55F12BCC4223}" type="datetimeFigureOut">
              <a:rPr lang="en-GB" smtClean="0"/>
              <a:pPr/>
              <a:t>26/09/2012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02BD17-88B8-47DC-9690-90B37D16F314}"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8A472A-A4F6-4DC6-BD37-55F12BCC4223}" type="datetimeFigureOut">
              <a:rPr lang="en-GB" smtClean="0"/>
              <a:pPr/>
              <a:t>26/09/2012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02BD17-88B8-47DC-9690-90B37D16F314}"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457200" y="1600200"/>
            <a:ext cx="4038600" cy="4525963"/>
          </a:xfrm>
        </p:spPr>
        <p:txBody>
          <a:bodyPr/>
          <a:lstStyle/>
          <a:p>
            <a:r>
              <a:rPr lang="en-US" smtClean="0"/>
              <a:t>Click icon to add clip art</a:t>
            </a:r>
            <a:endParaRPr lang="en-GB"/>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3776809-E9D7-4B38-B24E-9E03FCC774A9}" type="slidenum">
              <a:rPr lang="en-GB"/>
              <a:pPr/>
              <a:t>‹#›</a:t>
            </a:fld>
            <a:endParaRPr lang="en-GB"/>
          </a:p>
        </p:txBody>
      </p:sp>
      <p:pic>
        <p:nvPicPr>
          <p:cNvPr id="8" name="Picture 7" descr="new FHS logo white.jpg"/>
          <p:cNvPicPr/>
          <p:nvPr userDrawn="1"/>
        </p:nvPicPr>
        <p:blipFill>
          <a:blip r:embed="rId2" cstate="print">
            <a:lum bright="74000" contrast="-44000"/>
          </a:blip>
          <a:stretch>
            <a:fillRect/>
          </a:stretch>
        </p:blipFill>
        <p:spPr>
          <a:xfrm>
            <a:off x="1979712" y="1"/>
            <a:ext cx="5289550" cy="6021288"/>
          </a:xfrm>
          <a:prstGeom prst="ellipse">
            <a:avLst/>
          </a:prstGeom>
          <a:ln>
            <a:noFill/>
          </a:ln>
          <a:effectLst>
            <a:softEdge rad="112500"/>
          </a:effectLst>
        </p:spPr>
      </p:pic>
      <p:pic>
        <p:nvPicPr>
          <p:cNvPr id="9" name="Picture 8" descr="Science logo.jpg"/>
          <p:cNvPicPr>
            <a:picLocks noChangeAspect="1"/>
          </p:cNvPicPr>
          <p:nvPr userDrawn="1"/>
        </p:nvPicPr>
        <p:blipFill>
          <a:blip r:embed="rId3" cstate="print"/>
          <a:stretch>
            <a:fillRect/>
          </a:stretch>
        </p:blipFill>
        <p:spPr>
          <a:xfrm>
            <a:off x="8709628" y="692696"/>
            <a:ext cx="434372" cy="558558"/>
          </a:xfrm>
          <a:prstGeom prst="rect">
            <a:avLst/>
          </a:prstGeom>
        </p:spPr>
      </p:pic>
      <p:pic>
        <p:nvPicPr>
          <p:cNvPr id="10" name="Picture 9" descr="FHS Letterhead 2012 bottom.jpg"/>
          <p:cNvPicPr>
            <a:picLocks noChangeAspect="1"/>
          </p:cNvPicPr>
          <p:nvPr userDrawn="1"/>
        </p:nvPicPr>
        <p:blipFill>
          <a:blip r:embed="rId4" cstate="print"/>
          <a:stretch>
            <a:fillRect/>
          </a:stretch>
        </p:blipFill>
        <p:spPr>
          <a:xfrm>
            <a:off x="0" y="6172200"/>
            <a:ext cx="9144000" cy="685800"/>
          </a:xfrm>
          <a:prstGeom prst="rect">
            <a:avLst/>
          </a:prstGeom>
        </p:spPr>
      </p:pic>
      <p:pic>
        <p:nvPicPr>
          <p:cNvPr id="11" name="Picture 10" descr="new FHS logo white.jpg"/>
          <p:cNvPicPr>
            <a:picLocks noChangeAspect="1"/>
          </p:cNvPicPr>
          <p:nvPr userDrawn="1"/>
        </p:nvPicPr>
        <p:blipFill>
          <a:blip r:embed="rId2" cstate="print"/>
          <a:stretch>
            <a:fillRect/>
          </a:stretch>
        </p:blipFill>
        <p:spPr>
          <a:xfrm>
            <a:off x="8172400" y="0"/>
            <a:ext cx="504056" cy="622595"/>
          </a:xfrm>
          <a:prstGeom prst="rect">
            <a:avLst/>
          </a:prstGeom>
        </p:spPr>
      </p:pic>
      <p:pic>
        <p:nvPicPr>
          <p:cNvPr id="12" name="Picture 11" descr="sportscolleges.jpg"/>
          <p:cNvPicPr>
            <a:picLocks noChangeAspect="1"/>
          </p:cNvPicPr>
          <p:nvPr userDrawn="1"/>
        </p:nvPicPr>
        <p:blipFill>
          <a:blip r:embed="rId5" cstate="print"/>
          <a:stretch>
            <a:fillRect/>
          </a:stretch>
        </p:blipFill>
        <p:spPr>
          <a:xfrm>
            <a:off x="8676456" y="0"/>
            <a:ext cx="467544" cy="67434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3C9E66-BC42-42D2-AB27-AF3BC3588036}" type="datetimeFigureOut">
              <a:rPr lang="en-GB" smtClean="0"/>
              <a:pPr/>
              <a:t>26/09/2012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657A42-F4F2-41D4-9B02-B5341C8246A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23C9E66-BC42-42D2-AB27-AF3BC3588036}" type="datetimeFigureOut">
              <a:rPr lang="en-GB" smtClean="0"/>
              <a:pPr/>
              <a:t>26/09/2012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657A42-F4F2-41D4-9B02-B5341C8246A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23C9E66-BC42-42D2-AB27-AF3BC3588036}" type="datetimeFigureOut">
              <a:rPr lang="en-GB" smtClean="0"/>
              <a:pPr/>
              <a:t>26/09/2012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657A42-F4F2-41D4-9B02-B5341C8246A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23C9E66-BC42-42D2-AB27-AF3BC3588036}" type="datetimeFigureOut">
              <a:rPr lang="en-GB" smtClean="0"/>
              <a:pPr/>
              <a:t>26/09/2012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657A42-F4F2-41D4-9B02-B5341C8246A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C9E66-BC42-42D2-AB27-AF3BC3588036}" type="datetimeFigureOut">
              <a:rPr lang="en-GB" smtClean="0"/>
              <a:pPr/>
              <a:t>26/09/2012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657A42-F4F2-41D4-9B02-B5341C8246A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C9E66-BC42-42D2-AB27-AF3BC3588036}" type="datetimeFigureOut">
              <a:rPr lang="en-GB" smtClean="0"/>
              <a:pPr/>
              <a:t>26/09/2012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657A42-F4F2-41D4-9B02-B5341C8246A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C9E66-BC42-42D2-AB27-AF3BC3588036}" type="datetimeFigureOut">
              <a:rPr lang="en-GB" smtClean="0"/>
              <a:pPr/>
              <a:t>26/09/2012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657A42-F4F2-41D4-9B02-B5341C8246A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ew FHS logo white.jpg"/>
          <p:cNvPicPr>
            <a:picLocks noChangeAspect="1"/>
          </p:cNvPicPr>
          <p:nvPr userDrawn="1"/>
        </p:nvPicPr>
        <p:blipFill>
          <a:blip r:embed="rId13" cstate="print"/>
          <a:stretch>
            <a:fillRect/>
          </a:stretch>
        </p:blipFill>
        <p:spPr>
          <a:xfrm>
            <a:off x="8172400" y="0"/>
            <a:ext cx="504056" cy="622595"/>
          </a:xfrm>
          <a:prstGeom prst="rect">
            <a:avLst/>
          </a:prstGeom>
        </p:spPr>
      </p:pic>
      <p:pic>
        <p:nvPicPr>
          <p:cNvPr id="8" name="Picture 7" descr="sportscolleges.jpg"/>
          <p:cNvPicPr>
            <a:picLocks noChangeAspect="1"/>
          </p:cNvPicPr>
          <p:nvPr userDrawn="1"/>
        </p:nvPicPr>
        <p:blipFill>
          <a:blip r:embed="rId14" cstate="print"/>
          <a:stretch>
            <a:fillRect/>
          </a:stretch>
        </p:blipFill>
        <p:spPr>
          <a:xfrm>
            <a:off x="8676456" y="0"/>
            <a:ext cx="467544" cy="674343"/>
          </a:xfrm>
          <a:prstGeom prst="rect">
            <a:avLst/>
          </a:prstGeom>
        </p:spPr>
      </p:pic>
      <p:pic>
        <p:nvPicPr>
          <p:cNvPr id="9" name="Picture 8" descr="new FHS logo white.jpg"/>
          <p:cNvPicPr/>
          <p:nvPr userDrawn="1"/>
        </p:nvPicPr>
        <p:blipFill>
          <a:blip r:embed="rId13" cstate="print">
            <a:lum bright="74000" contrast="-44000"/>
          </a:blip>
          <a:stretch>
            <a:fillRect/>
          </a:stretch>
        </p:blipFill>
        <p:spPr>
          <a:xfrm>
            <a:off x="1979712" y="0"/>
            <a:ext cx="5289550" cy="6021288"/>
          </a:xfrm>
          <a:prstGeom prst="ellipse">
            <a:avLst/>
          </a:prstGeom>
          <a:ln>
            <a:noFill/>
          </a:ln>
          <a:effectLst>
            <a:softEdge rad="112500"/>
          </a:effectLst>
        </p:spPr>
      </p:pic>
      <p:pic>
        <p:nvPicPr>
          <p:cNvPr id="10" name="Picture 9" descr="Science logo.jpg"/>
          <p:cNvPicPr>
            <a:picLocks noChangeAspect="1"/>
          </p:cNvPicPr>
          <p:nvPr userDrawn="1"/>
        </p:nvPicPr>
        <p:blipFill>
          <a:blip r:embed="rId15" cstate="print"/>
          <a:stretch>
            <a:fillRect/>
          </a:stretch>
        </p:blipFill>
        <p:spPr>
          <a:xfrm>
            <a:off x="8709628" y="692695"/>
            <a:ext cx="434372" cy="558558"/>
          </a:xfrm>
          <a:prstGeom prst="rect">
            <a:avLst/>
          </a:prstGeom>
        </p:spPr>
      </p:pic>
      <p:pic>
        <p:nvPicPr>
          <p:cNvPr id="11" name="Picture 10" descr="FHS Letterhead 2012 bottom.jpg"/>
          <p:cNvPicPr>
            <a:picLocks noChangeAspect="1"/>
          </p:cNvPicPr>
          <p:nvPr userDrawn="1"/>
        </p:nvPicPr>
        <p:blipFill>
          <a:blip r:embed="rId16" cstate="print"/>
          <a:stretch>
            <a:fillRect/>
          </a:stretch>
        </p:blipFill>
        <p:spPr>
          <a:xfrm>
            <a:off x="0" y="6172199"/>
            <a:ext cx="9144000" cy="6858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C9E66-BC42-42D2-AB27-AF3BC3588036}" type="datetimeFigureOut">
              <a:rPr lang="en-GB" smtClean="0"/>
              <a:pPr/>
              <a:t>26/09/2012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57A42-F4F2-41D4-9B02-B5341C8246A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cience logo.jpg"/>
          <p:cNvPicPr>
            <a:picLocks noChangeAspect="1"/>
          </p:cNvPicPr>
          <p:nvPr/>
        </p:nvPicPr>
        <p:blipFill>
          <a:blip r:embed="rId14" cstate="print"/>
          <a:stretch>
            <a:fillRect/>
          </a:stretch>
        </p:blipFill>
        <p:spPr>
          <a:xfrm>
            <a:off x="8709628" y="692696"/>
            <a:ext cx="434372" cy="558558"/>
          </a:xfrm>
          <a:prstGeom prst="rect">
            <a:avLst/>
          </a:prstGeom>
        </p:spPr>
      </p:pic>
      <p:pic>
        <p:nvPicPr>
          <p:cNvPr id="9" name="Picture 8" descr="FHS Letterhead 2012 bottom.jpg"/>
          <p:cNvPicPr>
            <a:picLocks noChangeAspect="1"/>
          </p:cNvPicPr>
          <p:nvPr/>
        </p:nvPicPr>
        <p:blipFill>
          <a:blip r:embed="rId15" cstate="print"/>
          <a:stretch>
            <a:fillRect/>
          </a:stretch>
        </p:blipFill>
        <p:spPr>
          <a:xfrm>
            <a:off x="0" y="6172200"/>
            <a:ext cx="9144000" cy="685800"/>
          </a:xfrm>
          <a:prstGeom prst="rect">
            <a:avLst/>
          </a:prstGeom>
        </p:spPr>
      </p:pic>
      <p:pic>
        <p:nvPicPr>
          <p:cNvPr id="10" name="Picture 9" descr="new FHS logo white.jpg"/>
          <p:cNvPicPr>
            <a:picLocks noChangeAspect="1"/>
          </p:cNvPicPr>
          <p:nvPr/>
        </p:nvPicPr>
        <p:blipFill>
          <a:blip r:embed="rId16" cstate="print"/>
          <a:stretch>
            <a:fillRect/>
          </a:stretch>
        </p:blipFill>
        <p:spPr>
          <a:xfrm>
            <a:off x="8172400" y="0"/>
            <a:ext cx="504056" cy="622595"/>
          </a:xfrm>
          <a:prstGeom prst="rect">
            <a:avLst/>
          </a:prstGeom>
        </p:spPr>
      </p:pic>
      <p:pic>
        <p:nvPicPr>
          <p:cNvPr id="11" name="Picture 10" descr="sportscolleges.jpg"/>
          <p:cNvPicPr>
            <a:picLocks noChangeAspect="1"/>
          </p:cNvPicPr>
          <p:nvPr/>
        </p:nvPicPr>
        <p:blipFill>
          <a:blip r:embed="rId17" cstate="print"/>
          <a:stretch>
            <a:fillRect/>
          </a:stretch>
        </p:blipFill>
        <p:spPr>
          <a:xfrm>
            <a:off x="8676456" y="0"/>
            <a:ext cx="467544" cy="674343"/>
          </a:xfrm>
          <a:prstGeom prst="rect">
            <a:avLst/>
          </a:prstGeom>
        </p:spPr>
      </p:pic>
      <p:pic>
        <p:nvPicPr>
          <p:cNvPr id="7" name="Picture 6" descr="new FHS logo white.jpg"/>
          <p:cNvPicPr/>
          <p:nvPr/>
        </p:nvPicPr>
        <p:blipFill>
          <a:blip r:embed="rId16" cstate="print">
            <a:lum bright="74000" contrast="-44000"/>
          </a:blip>
          <a:stretch>
            <a:fillRect/>
          </a:stretch>
        </p:blipFill>
        <p:spPr>
          <a:xfrm>
            <a:off x="1979712" y="1"/>
            <a:ext cx="5289550" cy="6021288"/>
          </a:xfrm>
          <a:prstGeom prst="ellipse">
            <a:avLst/>
          </a:prstGeom>
          <a:ln>
            <a:noFill/>
          </a:ln>
          <a:effectLst>
            <a:softEdge rad="112500"/>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A472A-A4F6-4DC6-BD37-55F12BCC4223}" type="datetimeFigureOut">
              <a:rPr lang="en-GB" smtClean="0"/>
              <a:pPr/>
              <a:t>26/09/2012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2BD17-88B8-47DC-9690-90B37D16F31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268761"/>
            <a:ext cx="8712968" cy="2331690"/>
          </a:xfrm>
        </p:spPr>
        <p:txBody>
          <a:bodyPr>
            <a:normAutofit fontScale="90000"/>
          </a:bodyPr>
          <a:lstStyle/>
          <a:p>
            <a:r>
              <a:rPr lang="en-GB" smtClean="0"/>
              <a:t>Learning Aim </a:t>
            </a:r>
            <a:r>
              <a:rPr lang="en-GB" dirty="0" smtClean="0"/>
              <a:t>B</a:t>
            </a:r>
            <a:r>
              <a:rPr lang="en-GB" smtClean="0"/>
              <a:t>: </a:t>
            </a:r>
            <a:br>
              <a:rPr lang="en-GB" smtClean="0"/>
            </a:br>
            <a:r>
              <a:rPr lang="en-GB" smtClean="0"/>
              <a:t>Know </a:t>
            </a:r>
            <a:r>
              <a:rPr lang="en-GB" dirty="0" smtClean="0"/>
              <a:t>about exercise adherence factors and strategies for continued training success</a:t>
            </a:r>
            <a:endParaRPr lang="en-GB" dirty="0"/>
          </a:p>
        </p:txBody>
      </p:sp>
      <p:sp>
        <p:nvSpPr>
          <p:cNvPr id="3" name="Subtitle 2"/>
          <p:cNvSpPr>
            <a:spLocks noGrp="1"/>
          </p:cNvSpPr>
          <p:nvPr>
            <p:ph type="subTitle" idx="1"/>
          </p:nvPr>
        </p:nvSpPr>
        <p:spPr/>
        <p:txBody>
          <a:bodyPr/>
          <a:lstStyle/>
          <a:p>
            <a:r>
              <a:rPr lang="en-GB" dirty="0" smtClean="0"/>
              <a:t>Unit 5: Training for Personal Fitness</a:t>
            </a:r>
          </a:p>
          <a:p>
            <a:r>
              <a:rPr lang="en-GB" dirty="0" smtClean="0"/>
              <a:t>Assignment 1</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 Injury</a:t>
            </a:r>
            <a:endParaRPr lang="en-GB" dirty="0"/>
          </a:p>
        </p:txBody>
      </p:sp>
      <p:sp>
        <p:nvSpPr>
          <p:cNvPr id="3" name="Content Placeholder 2"/>
          <p:cNvSpPr>
            <a:spLocks noGrp="1"/>
          </p:cNvSpPr>
          <p:nvPr>
            <p:ph idx="1"/>
          </p:nvPr>
        </p:nvSpPr>
        <p:spPr/>
        <p:txBody>
          <a:bodyPr/>
          <a:lstStyle/>
          <a:p>
            <a:r>
              <a:rPr lang="en-GB" dirty="0" smtClean="0"/>
              <a:t>Injury may prevent you from training as hard as normal, or even make it impossible to train during a session</a:t>
            </a:r>
          </a:p>
          <a:p>
            <a:r>
              <a:rPr lang="en-GB" dirty="0" smtClean="0"/>
              <a:t>What do you do if you hurt your ankle when training ?</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Emotional</a:t>
            </a:r>
            <a:endParaRPr lang="en-GB" dirty="0"/>
          </a:p>
        </p:txBody>
      </p:sp>
      <p:sp>
        <p:nvSpPr>
          <p:cNvPr id="3" name="Content Placeholder 2"/>
          <p:cNvSpPr>
            <a:spLocks noGrp="1"/>
          </p:cNvSpPr>
          <p:nvPr>
            <p:ph idx="1"/>
          </p:nvPr>
        </p:nvSpPr>
        <p:spPr/>
        <p:txBody>
          <a:bodyPr/>
          <a:lstStyle/>
          <a:p>
            <a:r>
              <a:rPr lang="en-GB" dirty="0" smtClean="0"/>
              <a:t>Training can be stressful</a:t>
            </a:r>
          </a:p>
          <a:p>
            <a:r>
              <a:rPr lang="en-GB" dirty="0" smtClean="0"/>
              <a:t>Uncomfortable in the environment (low self esteem)</a:t>
            </a:r>
          </a:p>
          <a:p>
            <a:r>
              <a:rPr lang="en-GB" dirty="0" smtClean="0"/>
              <a:t>Not like people seeing them train</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You must select one of the adherence factors; write down which one you have experienced and when this was</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2</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a:xfrm>
            <a:off x="467544" y="1556792"/>
            <a:ext cx="8229600" cy="4525963"/>
          </a:xfrm>
        </p:spPr>
        <p:txBody>
          <a:bodyPr/>
          <a:lstStyle/>
          <a:p>
            <a:pPr>
              <a:buNone/>
            </a:pPr>
            <a:endParaRPr lang="en-GB" dirty="0" smtClean="0"/>
          </a:p>
          <a:p>
            <a:pPr>
              <a:buNone/>
            </a:pPr>
            <a:r>
              <a:rPr lang="en-GB" dirty="0" smtClean="0"/>
              <a:t>Identify strategies to overcome barriers</a:t>
            </a:r>
          </a:p>
          <a:p>
            <a:pPr>
              <a:buNone/>
            </a:pPr>
            <a:endParaRPr lang="en-GB" dirty="0"/>
          </a:p>
          <a:p>
            <a:pPr>
              <a:buNone/>
            </a:pP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&amp; Training</a:t>
            </a:r>
            <a:endParaRPr lang="en-GB" dirty="0"/>
          </a:p>
        </p:txBody>
      </p:sp>
      <p:sp>
        <p:nvSpPr>
          <p:cNvPr id="3" name="Content Placeholder 2"/>
          <p:cNvSpPr>
            <a:spLocks noGrp="1"/>
          </p:cNvSpPr>
          <p:nvPr>
            <p:ph idx="1"/>
          </p:nvPr>
        </p:nvSpPr>
        <p:spPr/>
        <p:txBody>
          <a:bodyPr/>
          <a:lstStyle/>
          <a:p>
            <a:r>
              <a:rPr lang="en-GB" dirty="0" smtClean="0"/>
              <a:t>“David wants to become a doctor, he needs to get 3 A*s at A Level, he is also a very good football player, he is training with QPR” </a:t>
            </a:r>
          </a:p>
          <a:p>
            <a:endParaRPr lang="en-GB" dirty="0" smtClean="0"/>
          </a:p>
          <a:p>
            <a:r>
              <a:rPr lang="en-GB" dirty="0" smtClean="0"/>
              <a:t>David intends on going to university but enjoys football, what advice can you give him?</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SMARTER targets</a:t>
            </a:r>
            <a:endParaRPr lang="en-GB" dirty="0"/>
          </a:p>
        </p:txBody>
      </p:sp>
      <p:sp>
        <p:nvSpPr>
          <p:cNvPr id="3" name="Content Placeholder 2"/>
          <p:cNvSpPr>
            <a:spLocks noGrp="1"/>
          </p:cNvSpPr>
          <p:nvPr>
            <p:ph idx="1"/>
          </p:nvPr>
        </p:nvSpPr>
        <p:spPr>
          <a:xfrm>
            <a:off x="457200" y="1600201"/>
            <a:ext cx="8229600" cy="1108720"/>
          </a:xfrm>
        </p:spPr>
        <p:txBody>
          <a:bodyPr/>
          <a:lstStyle/>
          <a:p>
            <a:r>
              <a:rPr lang="en-GB" dirty="0" smtClean="0"/>
              <a:t>What does </a:t>
            </a:r>
            <a:r>
              <a:rPr lang="en-GB" dirty="0" smtClean="0">
                <a:solidFill>
                  <a:srgbClr val="00B050"/>
                </a:solidFill>
              </a:rPr>
              <a:t>SMARTER</a:t>
            </a:r>
            <a:r>
              <a:rPr lang="en-GB" dirty="0" smtClean="0"/>
              <a:t> stand for ? (2 </a:t>
            </a:r>
            <a:r>
              <a:rPr lang="en-GB" dirty="0" err="1" smtClean="0"/>
              <a:t>mins</a:t>
            </a:r>
            <a:r>
              <a:rPr lang="en-GB" dirty="0" smtClean="0"/>
              <a:t> to find) </a:t>
            </a:r>
          </a:p>
        </p:txBody>
      </p:sp>
      <p:sp>
        <p:nvSpPr>
          <p:cNvPr id="4" name="Content Placeholder 2"/>
          <p:cNvSpPr txBox="1">
            <a:spLocks/>
          </p:cNvSpPr>
          <p:nvPr/>
        </p:nvSpPr>
        <p:spPr>
          <a:xfrm>
            <a:off x="467544" y="2564904"/>
            <a:ext cx="8229600" cy="110872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rgbClr val="00B050"/>
                </a:solidFill>
                <a:effectLst/>
                <a:uLnTx/>
                <a:uFillTx/>
                <a:latin typeface="+mn-lt"/>
                <a:ea typeface="+mn-ea"/>
                <a:cs typeface="+mn-cs"/>
              </a:rPr>
              <a:t>S</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pecific, </a:t>
            </a:r>
            <a:r>
              <a:rPr kumimoji="0" lang="en-GB" sz="3200" b="0" i="0" u="none" strike="noStrike" kern="1200" cap="none" spc="0" normalizeH="0" baseline="0" noProof="0" dirty="0" smtClean="0">
                <a:ln>
                  <a:noFill/>
                </a:ln>
                <a:solidFill>
                  <a:srgbClr val="00B050"/>
                </a:solidFill>
                <a:effectLst/>
                <a:uLnTx/>
                <a:uFillTx/>
                <a:latin typeface="+mn-lt"/>
                <a:ea typeface="+mn-ea"/>
                <a:cs typeface="+mn-cs"/>
              </a:rPr>
              <a:t>M</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easurable, </a:t>
            </a:r>
            <a:r>
              <a:rPr kumimoji="0" lang="en-GB" sz="3200" b="0" i="0" u="none" strike="noStrike" kern="1200" cap="none" spc="0" normalizeH="0" baseline="0" noProof="0" dirty="0" smtClean="0">
                <a:ln>
                  <a:noFill/>
                </a:ln>
                <a:solidFill>
                  <a:srgbClr val="00B050"/>
                </a:solidFill>
                <a:effectLst/>
                <a:uLnTx/>
                <a:uFillTx/>
                <a:latin typeface="+mn-lt"/>
                <a:ea typeface="+mn-ea"/>
                <a:cs typeface="+mn-cs"/>
              </a:rPr>
              <a:t>A</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chievable, </a:t>
            </a:r>
            <a:r>
              <a:rPr kumimoji="0" lang="en-GB" sz="3200" b="0" i="0" u="none" strike="noStrike" kern="1200" cap="none" spc="0" normalizeH="0" baseline="0" noProof="0" dirty="0" err="1" smtClean="0">
                <a:ln>
                  <a:noFill/>
                </a:ln>
                <a:solidFill>
                  <a:srgbClr val="00B050"/>
                </a:solidFill>
                <a:effectLst/>
                <a:uLnTx/>
                <a:uFillTx/>
                <a:latin typeface="+mn-lt"/>
                <a:ea typeface="+mn-ea"/>
                <a:cs typeface="+mn-cs"/>
              </a:rPr>
              <a:t>R</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ealisitc</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0" i="0" u="none" strike="noStrike" kern="1200" cap="none" spc="0" normalizeH="0" baseline="0" noProof="0" dirty="0" smtClean="0">
                <a:ln>
                  <a:noFill/>
                </a:ln>
                <a:solidFill>
                  <a:srgbClr val="00B050"/>
                </a:solidFill>
                <a:effectLst/>
                <a:uLnTx/>
                <a:uFillTx/>
                <a:latin typeface="+mn-lt"/>
                <a:ea typeface="+mn-ea"/>
                <a:cs typeface="+mn-cs"/>
              </a:rPr>
              <a:t>T</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ime Related, </a:t>
            </a:r>
            <a:r>
              <a:rPr kumimoji="0" lang="en-GB" sz="3200" b="0" i="0" u="none" strike="noStrike" kern="1200" cap="none" spc="0" normalizeH="0" baseline="0" noProof="0" dirty="0" smtClean="0">
                <a:ln>
                  <a:noFill/>
                </a:ln>
                <a:solidFill>
                  <a:srgbClr val="00B050"/>
                </a:solidFill>
                <a:effectLst/>
                <a:uLnTx/>
                <a:uFillTx/>
                <a:latin typeface="+mn-lt"/>
                <a:ea typeface="+mn-ea"/>
                <a:cs typeface="+mn-cs"/>
              </a:rPr>
              <a:t>E</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xciting, </a:t>
            </a:r>
            <a:r>
              <a:rPr kumimoji="0" lang="en-GB" sz="3200" b="0" i="0" u="none" strike="noStrike" kern="1200" cap="none" spc="0" normalizeH="0" baseline="0" noProof="0" dirty="0" smtClean="0">
                <a:ln>
                  <a:noFill/>
                </a:ln>
                <a:solidFill>
                  <a:srgbClr val="00B050"/>
                </a:solidFill>
                <a:effectLst/>
                <a:uLnTx/>
                <a:uFillTx/>
                <a:latin typeface="+mn-lt"/>
                <a:ea typeface="+mn-ea"/>
                <a:cs typeface="+mn-cs"/>
              </a:rPr>
              <a:t>R</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ecorded </a:t>
            </a:r>
          </a:p>
        </p:txBody>
      </p:sp>
      <p:sp>
        <p:nvSpPr>
          <p:cNvPr id="6" name="Content Placeholder 2"/>
          <p:cNvSpPr txBox="1">
            <a:spLocks/>
          </p:cNvSpPr>
          <p:nvPr/>
        </p:nvSpPr>
        <p:spPr>
          <a:xfrm>
            <a:off x="395536" y="3645024"/>
            <a:ext cx="8568952" cy="280831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Helps to overcome barriers,</a:t>
            </a:r>
            <a:r>
              <a:rPr kumimoji="0" lang="en-GB" sz="3200" b="0" i="0" u="none" strike="noStrike" kern="1200" cap="none" spc="0" normalizeH="0" noProof="0" dirty="0" smtClean="0">
                <a:ln>
                  <a:noFill/>
                </a:ln>
                <a:solidFill>
                  <a:schemeClr val="tx1"/>
                </a:solidFill>
                <a:effectLst/>
                <a:uLnTx/>
                <a:uFillTx/>
                <a:latin typeface="+mn-lt"/>
                <a:ea typeface="+mn-ea"/>
                <a:cs typeface="+mn-cs"/>
              </a:rPr>
              <a:t> making the goal achievable and exciting helps boost motivation making </a:t>
            </a:r>
            <a:r>
              <a:rPr lang="en-GB" sz="3200" dirty="0" smtClean="0"/>
              <a:t>you positive about your training and helping you to continue with your training programme</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par>
                          <p:cTn id="8" fill="hold">
                            <p:stCondLst>
                              <p:cond delay="2000"/>
                            </p:stCondLst>
                            <p:childTnLst>
                              <p:par>
                                <p:cTn id="9" presetID="3" presetClass="entr" presetSubtype="10" fill="hold" grpId="0" nodeType="afterEffect">
                                  <p:stCondLst>
                                    <p:cond delay="500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GB" dirty="0" smtClean="0"/>
              <a:t>Enjoyable activities</a:t>
            </a:r>
            <a:endParaRPr lang="en-GB" dirty="0"/>
          </a:p>
        </p:txBody>
      </p:sp>
      <p:sp>
        <p:nvSpPr>
          <p:cNvPr id="3" name="Content Placeholder 2"/>
          <p:cNvSpPr>
            <a:spLocks noGrp="1"/>
          </p:cNvSpPr>
          <p:nvPr>
            <p:ph idx="1"/>
          </p:nvPr>
        </p:nvSpPr>
        <p:spPr>
          <a:xfrm>
            <a:off x="457200" y="1600201"/>
            <a:ext cx="8229600" cy="748680"/>
          </a:xfrm>
        </p:spPr>
        <p:txBody>
          <a:bodyPr/>
          <a:lstStyle/>
          <a:p>
            <a:endParaRPr lang="en-GB" dirty="0" smtClean="0"/>
          </a:p>
        </p:txBody>
      </p:sp>
      <p:sp>
        <p:nvSpPr>
          <p:cNvPr id="5" name="Content Placeholder 2"/>
          <p:cNvSpPr txBox="1">
            <a:spLocks/>
          </p:cNvSpPr>
          <p:nvPr/>
        </p:nvSpPr>
        <p:spPr>
          <a:xfrm>
            <a:off x="467544" y="2348880"/>
            <a:ext cx="8229600" cy="74868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Would</a:t>
            </a:r>
            <a:r>
              <a:rPr kumimoji="0" lang="en-GB" sz="3200" b="0" i="0" u="none" strike="noStrike" kern="1200" cap="none" spc="0" normalizeH="0" noProof="0" dirty="0" smtClean="0">
                <a:ln>
                  <a:noFill/>
                </a:ln>
                <a:solidFill>
                  <a:schemeClr val="tx1"/>
                </a:solidFill>
                <a:effectLst/>
                <a:uLnTx/>
                <a:uFillTx/>
                <a:latin typeface="+mn-lt"/>
                <a:ea typeface="+mn-ea"/>
                <a:cs typeface="+mn-cs"/>
              </a:rPr>
              <a:t> you want to spend all day doing </a:t>
            </a:r>
            <a:r>
              <a:rPr lang="en-GB" sz="3200" dirty="0" smtClean="0"/>
              <a:t>exactly the </a:t>
            </a:r>
            <a:r>
              <a:rPr lang="en-GB" sz="3200" smtClean="0"/>
              <a:t>same activity</a:t>
            </a:r>
            <a:r>
              <a:rPr kumimoji="0" lang="en-GB" sz="3200" b="0" i="0" u="none" strike="noStrike" kern="1200" cap="none" spc="0" normalizeH="0" noProof="0" smtClean="0">
                <a:ln>
                  <a:noFill/>
                </a:ln>
                <a:solidFill>
                  <a:schemeClr val="tx1"/>
                </a:solidFill>
                <a:effectLst/>
                <a:uLnTx/>
                <a:uFillTx/>
                <a:latin typeface="+mn-lt"/>
                <a:ea typeface="+mn-ea"/>
                <a:cs typeface="+mn-cs"/>
              </a:rPr>
              <a:t> </a:t>
            </a:r>
            <a:r>
              <a:rPr kumimoji="0" lang="en-GB" sz="3200" b="0" i="0" u="none" strike="noStrike" kern="1200" cap="none" spc="0" normalizeH="0" noProof="0" dirty="0" smtClean="0">
                <a:ln>
                  <a:noFill/>
                </a:ln>
                <a:solidFill>
                  <a:schemeClr val="tx1"/>
                </a:solidFill>
                <a:effectLst/>
                <a:uLnTx/>
                <a:uFillTx/>
                <a:latin typeface="+mn-lt"/>
                <a:ea typeface="+mn-ea"/>
                <a:cs typeface="+mn-cs"/>
              </a:rPr>
              <a:t>?</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395536" y="3212976"/>
            <a:ext cx="8229600" cy="266429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Training does</a:t>
            </a:r>
            <a:r>
              <a:rPr kumimoji="0" lang="en-GB" sz="3200" b="0" i="0" u="none" strike="noStrike" kern="1200" cap="none" spc="0" normalizeH="0" noProof="0" dirty="0" smtClean="0">
                <a:ln>
                  <a:noFill/>
                </a:ln>
                <a:solidFill>
                  <a:schemeClr val="tx1"/>
                </a:solidFill>
                <a:effectLst/>
                <a:uLnTx/>
                <a:uFillTx/>
                <a:latin typeface="+mn-lt"/>
                <a:ea typeface="+mn-ea"/>
                <a:cs typeface="+mn-cs"/>
              </a:rPr>
              <a:t> not need to be boring, varying the method of training, training with friends, or doing new activities will help make your training  enjoyable and increase your motivation to continue with your training</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Knowing the benefits</a:t>
            </a:r>
            <a:endParaRPr lang="en-GB" dirty="0"/>
          </a:p>
        </p:txBody>
      </p:sp>
      <p:sp>
        <p:nvSpPr>
          <p:cNvPr id="3" name="Content Placeholder 2"/>
          <p:cNvSpPr>
            <a:spLocks noGrp="1"/>
          </p:cNvSpPr>
          <p:nvPr>
            <p:ph idx="1"/>
          </p:nvPr>
        </p:nvSpPr>
        <p:spPr/>
        <p:txBody>
          <a:bodyPr/>
          <a:lstStyle/>
          <a:p>
            <a:r>
              <a:rPr lang="en-GB" dirty="0" smtClean="0"/>
              <a:t>Highlight to yourself what the benefits of your training are, create a poster, find an inspirational athlete</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 &amp; Reinforcement</a:t>
            </a:r>
            <a:endParaRPr lang="en-GB" dirty="0"/>
          </a:p>
        </p:txBody>
      </p:sp>
      <p:sp>
        <p:nvSpPr>
          <p:cNvPr id="3" name="Content Placeholder 2"/>
          <p:cNvSpPr>
            <a:spLocks noGrp="1"/>
          </p:cNvSpPr>
          <p:nvPr>
            <p:ph idx="1"/>
          </p:nvPr>
        </p:nvSpPr>
        <p:spPr/>
        <p:txBody>
          <a:bodyPr/>
          <a:lstStyle/>
          <a:p>
            <a:r>
              <a:rPr lang="en-GB" dirty="0" smtClean="0"/>
              <a:t>Ask family and friends to support you, encouraging you to train</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ChangeAspect="1" noChangeArrowheads="1"/>
          </p:cNvPicPr>
          <p:nvPr/>
        </p:nvPicPr>
        <p:blipFill>
          <a:blip r:embed="rId2" cstate="print"/>
          <a:srcRect l="30712" t="55284" r="28357" b="26757"/>
          <a:stretch>
            <a:fillRect/>
          </a:stretch>
        </p:blipFill>
        <p:spPr bwMode="auto">
          <a:xfrm>
            <a:off x="208008" y="1700808"/>
            <a:ext cx="8756480" cy="288032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Rewards</a:t>
            </a:r>
            <a:endParaRPr lang="en-GB" dirty="0"/>
          </a:p>
        </p:txBody>
      </p:sp>
      <p:sp>
        <p:nvSpPr>
          <p:cNvPr id="3" name="Content Placeholder 2"/>
          <p:cNvSpPr>
            <a:spLocks noGrp="1"/>
          </p:cNvSpPr>
          <p:nvPr>
            <p:ph idx="1"/>
          </p:nvPr>
        </p:nvSpPr>
        <p:spPr/>
        <p:txBody>
          <a:bodyPr/>
          <a:lstStyle/>
          <a:p>
            <a:r>
              <a:rPr lang="en-GB" dirty="0" smtClean="0"/>
              <a:t>Give a reward when you meet a goal</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Feel Comfortable</a:t>
            </a:r>
            <a:endParaRPr lang="en-GB" dirty="0"/>
          </a:p>
        </p:txBody>
      </p:sp>
      <p:sp>
        <p:nvSpPr>
          <p:cNvPr id="3" name="Content Placeholder 2"/>
          <p:cNvSpPr>
            <a:spLocks noGrp="1"/>
          </p:cNvSpPr>
          <p:nvPr>
            <p:ph idx="1"/>
          </p:nvPr>
        </p:nvSpPr>
        <p:spPr/>
        <p:txBody>
          <a:bodyPr/>
          <a:lstStyle/>
          <a:p>
            <a:r>
              <a:rPr lang="en-GB" dirty="0" smtClean="0"/>
              <a:t>Exercise somewhere, where you are comfortable, if you prefer to train alone or at home then do so</a:t>
            </a:r>
          </a:p>
          <a:p>
            <a:r>
              <a:rPr lang="en-GB" dirty="0" smtClean="0"/>
              <a:t>The fitter you become the more comfortable you will be </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Overcome Cost</a:t>
            </a:r>
            <a:endParaRPr lang="en-GB" dirty="0"/>
          </a:p>
        </p:txBody>
      </p:sp>
      <p:sp>
        <p:nvSpPr>
          <p:cNvPr id="3" name="Content Placeholder 2"/>
          <p:cNvSpPr>
            <a:spLocks noGrp="1"/>
          </p:cNvSpPr>
          <p:nvPr>
            <p:ph idx="1"/>
          </p:nvPr>
        </p:nvSpPr>
        <p:spPr/>
        <p:txBody>
          <a:bodyPr/>
          <a:lstStyle/>
          <a:p>
            <a:r>
              <a:rPr lang="en-GB" dirty="0" smtClean="0"/>
              <a:t>Training does not need to be expensive, if it costs too much to join a gym or go to fitness classes use alternatives</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 Injury</a:t>
            </a:r>
            <a:endParaRPr lang="en-GB" dirty="0"/>
          </a:p>
        </p:txBody>
      </p:sp>
      <p:sp>
        <p:nvSpPr>
          <p:cNvPr id="3" name="Content Placeholder 2"/>
          <p:cNvSpPr>
            <a:spLocks noGrp="1"/>
          </p:cNvSpPr>
          <p:nvPr>
            <p:ph idx="1"/>
          </p:nvPr>
        </p:nvSpPr>
        <p:spPr/>
        <p:txBody>
          <a:bodyPr/>
          <a:lstStyle/>
          <a:p>
            <a:r>
              <a:rPr lang="en-GB" dirty="0" smtClean="0"/>
              <a:t>What do you do if you are injured?</a:t>
            </a:r>
          </a:p>
          <a:p>
            <a:endParaRPr lang="en-GB" dirty="0" smtClean="0"/>
          </a:p>
          <a:p>
            <a:r>
              <a:rPr lang="en-GB" dirty="0" smtClean="0"/>
              <a:t>Consult a doctor if serious</a:t>
            </a:r>
          </a:p>
          <a:p>
            <a:endParaRPr lang="en-GB" dirty="0" smtClean="0"/>
          </a:p>
          <a:p>
            <a:r>
              <a:rPr lang="en-GB" dirty="0" smtClean="0"/>
              <a:t>Be careful when training until fully recovered</a:t>
            </a:r>
          </a:p>
          <a:p>
            <a:endParaRPr lang="en-GB" dirty="0" smtClean="0"/>
          </a:p>
          <a:p>
            <a:r>
              <a:rPr lang="en-GB" dirty="0" smtClean="0"/>
              <a:t>Are other exercises better?</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lstStyle/>
          <a:p>
            <a:r>
              <a:rPr lang="en-GB" dirty="0" smtClean="0"/>
              <a:t>Suggest fitness sessions/activities you could do in your garden/house?</a:t>
            </a:r>
          </a:p>
          <a:p>
            <a:r>
              <a:rPr lang="en-GB" dirty="0" smtClean="0"/>
              <a:t>How can you boost your motivation throughout your training programme?</a:t>
            </a:r>
          </a:p>
          <a:p>
            <a:r>
              <a:rPr lang="en-GB" dirty="0" smtClean="0"/>
              <a:t>What will you do if you get injured during the programme?</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a:t>
            </a:r>
            <a:endParaRPr lang="en-GB" dirty="0"/>
          </a:p>
        </p:txBody>
      </p:sp>
      <p:sp>
        <p:nvSpPr>
          <p:cNvPr id="3" name="Content Placeholder 2"/>
          <p:cNvSpPr>
            <a:spLocks noGrp="1"/>
          </p:cNvSpPr>
          <p:nvPr>
            <p:ph idx="1"/>
          </p:nvPr>
        </p:nvSpPr>
        <p:spPr/>
        <p:txBody>
          <a:bodyPr/>
          <a:lstStyle/>
          <a:p>
            <a:r>
              <a:rPr lang="en-GB" dirty="0" smtClean="0"/>
              <a:t>In groups of 4 use your research to create a presentation describing to a participant adherence factors and strategies</a:t>
            </a:r>
          </a:p>
          <a:p>
            <a:endParaRPr lang="en-GB" dirty="0" smtClean="0"/>
          </a:p>
          <a:p>
            <a:r>
              <a:rPr lang="en-GB" dirty="0" smtClean="0"/>
              <a:t>Use the grade criteria to identify how many adherence factors and strategies to include</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 tips</a:t>
            </a:r>
            <a:endParaRPr lang="en-GB" dirty="0"/>
          </a:p>
        </p:txBody>
      </p:sp>
      <p:sp>
        <p:nvSpPr>
          <p:cNvPr id="3" name="Content Placeholder 2"/>
          <p:cNvSpPr>
            <a:spLocks noGrp="1"/>
          </p:cNvSpPr>
          <p:nvPr>
            <p:ph idx="1"/>
          </p:nvPr>
        </p:nvSpPr>
        <p:spPr/>
        <p:txBody>
          <a:bodyPr/>
          <a:lstStyle/>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lstStyle/>
          <a:p>
            <a:r>
              <a:rPr lang="en-GB" dirty="0" smtClean="0">
                <a:solidFill>
                  <a:srgbClr val="00B050"/>
                </a:solidFill>
              </a:rPr>
              <a:t>Pass: </a:t>
            </a:r>
            <a:r>
              <a:rPr lang="en-GB" dirty="0" smtClean="0"/>
              <a:t>Describe FOUR personal exercise adherence factors</a:t>
            </a:r>
          </a:p>
          <a:p>
            <a:pPr>
              <a:buNone/>
            </a:pPr>
            <a:endParaRPr lang="en-GB" dirty="0" smtClean="0"/>
          </a:p>
          <a:p>
            <a:r>
              <a:rPr lang="en-GB" dirty="0" smtClean="0">
                <a:solidFill>
                  <a:srgbClr val="FFC000"/>
                </a:solidFill>
              </a:rPr>
              <a:t>Pass: </a:t>
            </a:r>
            <a:r>
              <a:rPr lang="en-GB" dirty="0" smtClean="0"/>
              <a:t>Describe FOUR strategies for training success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Handout 1</a:t>
            </a:r>
            <a:endParaRPr lang="en-GB" dirty="0"/>
          </a:p>
        </p:txBody>
      </p:sp>
      <p:sp>
        <p:nvSpPr>
          <p:cNvPr id="3" name="Content Placeholder 2"/>
          <p:cNvSpPr>
            <a:spLocks noGrp="1"/>
          </p:cNvSpPr>
          <p:nvPr>
            <p:ph idx="1"/>
          </p:nvPr>
        </p:nvSpPr>
        <p:spPr/>
        <p:txBody>
          <a:bodyPr/>
          <a:lstStyle/>
          <a:p>
            <a:r>
              <a:rPr lang="en-GB" dirty="0" smtClean="0"/>
              <a:t>Look at the titles on the sheet, what do all of these have </a:t>
            </a:r>
            <a:r>
              <a:rPr lang="en-GB" smtClean="0"/>
              <a:t>in common with sport ?</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Adherence</a:t>
            </a:r>
            <a:endParaRPr lang="en-GB" dirty="0"/>
          </a:p>
        </p:txBody>
      </p:sp>
      <p:sp>
        <p:nvSpPr>
          <p:cNvPr id="3" name="Content Placeholder 2"/>
          <p:cNvSpPr>
            <a:spLocks noGrp="1"/>
          </p:cNvSpPr>
          <p:nvPr>
            <p:ph idx="1"/>
          </p:nvPr>
        </p:nvSpPr>
        <p:spPr>
          <a:xfrm>
            <a:off x="457200" y="1600201"/>
            <a:ext cx="8229600" cy="2188840"/>
          </a:xfrm>
        </p:spPr>
        <p:txBody>
          <a:bodyPr/>
          <a:lstStyle/>
          <a:p>
            <a:r>
              <a:rPr lang="en-GB" dirty="0" smtClean="0"/>
              <a:t>Discuss with your partner any time that you have missed a training sessions (this can be training for anything); What are the reasons that you may have missed a session/s?</a:t>
            </a:r>
          </a:p>
          <a:p>
            <a:endParaRPr lang="en-GB" dirty="0"/>
          </a:p>
          <a:p>
            <a:endParaRPr lang="en-GB" dirty="0"/>
          </a:p>
        </p:txBody>
      </p:sp>
      <p:sp>
        <p:nvSpPr>
          <p:cNvPr id="4" name="Content Placeholder 2"/>
          <p:cNvSpPr txBox="1">
            <a:spLocks/>
          </p:cNvSpPr>
          <p:nvPr/>
        </p:nvSpPr>
        <p:spPr>
          <a:xfrm>
            <a:off x="611560" y="4005064"/>
            <a:ext cx="8229600" cy="218884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Factors</a:t>
            </a:r>
            <a:r>
              <a:rPr kumimoji="0" lang="en-GB" sz="3200" b="0" i="0" u="none" strike="noStrike" kern="1200" cap="none" spc="0" normalizeH="0" noProof="0" dirty="0" smtClean="0">
                <a:ln>
                  <a:noFill/>
                </a:ln>
                <a:solidFill>
                  <a:schemeClr val="tx1"/>
                </a:solidFill>
                <a:effectLst/>
                <a:uLnTx/>
                <a:uFillTx/>
                <a:latin typeface="+mn-lt"/>
                <a:ea typeface="+mn-ea"/>
                <a:cs typeface="+mn-cs"/>
              </a:rPr>
              <a:t> – </a:t>
            </a:r>
            <a:r>
              <a:rPr kumimoji="0" lang="en-GB" sz="3200" b="0" i="0" u="none" strike="noStrike" kern="1200" cap="none" spc="0" normalizeH="0" noProof="0" dirty="0" smtClean="0">
                <a:ln>
                  <a:noFill/>
                </a:ln>
                <a:solidFill>
                  <a:srgbClr val="0070C0"/>
                </a:solidFill>
                <a:effectLst/>
                <a:uLnTx/>
                <a:uFillTx/>
                <a:latin typeface="+mn-lt"/>
                <a:ea typeface="+mn-ea"/>
                <a:cs typeface="+mn-cs"/>
              </a:rPr>
              <a:t>Cost</a:t>
            </a:r>
            <a:r>
              <a:rPr kumimoji="0" lang="en-GB" sz="3200" b="0" i="0" u="none" strike="noStrike" kern="1200" cap="none" spc="0" normalizeH="0" noProof="0" dirty="0" smtClean="0">
                <a:ln>
                  <a:noFill/>
                </a:ln>
                <a:solidFill>
                  <a:schemeClr val="tx1"/>
                </a:solidFill>
                <a:effectLst/>
                <a:uLnTx/>
                <a:uFillTx/>
                <a:latin typeface="+mn-lt"/>
                <a:ea typeface="+mn-ea"/>
                <a:cs typeface="+mn-cs"/>
              </a:rPr>
              <a:t>, </a:t>
            </a:r>
            <a:r>
              <a:rPr kumimoji="0" lang="en-GB" sz="3200" b="0" i="0" u="none" strike="noStrike" kern="1200" cap="none" spc="0" normalizeH="0" noProof="0" dirty="0" smtClean="0">
                <a:ln>
                  <a:noFill/>
                </a:ln>
                <a:solidFill>
                  <a:srgbClr val="00B050"/>
                </a:solidFill>
                <a:effectLst/>
                <a:uLnTx/>
                <a:uFillTx/>
                <a:latin typeface="+mn-lt"/>
                <a:ea typeface="+mn-ea"/>
                <a:cs typeface="+mn-cs"/>
              </a:rPr>
              <a:t>Motivation</a:t>
            </a:r>
            <a:r>
              <a:rPr kumimoji="0" lang="en-GB" sz="3200" b="0" i="0" u="none" strike="noStrike" kern="1200" cap="none" spc="0" normalizeH="0" noProof="0" dirty="0" smtClean="0">
                <a:ln>
                  <a:noFill/>
                </a:ln>
                <a:solidFill>
                  <a:schemeClr val="tx1"/>
                </a:solidFill>
                <a:effectLst/>
                <a:uLnTx/>
                <a:uFillTx/>
                <a:latin typeface="+mn-lt"/>
                <a:ea typeface="+mn-ea"/>
                <a:cs typeface="+mn-cs"/>
              </a:rPr>
              <a:t>, </a:t>
            </a:r>
            <a:r>
              <a:rPr kumimoji="0" lang="en-GB" sz="3200" b="0" i="0" u="none" strike="noStrike" kern="1200" cap="none" spc="0" normalizeH="0" noProof="0" dirty="0" smtClean="0">
                <a:ln>
                  <a:noFill/>
                </a:ln>
                <a:solidFill>
                  <a:srgbClr val="FFC000"/>
                </a:solidFill>
                <a:effectLst/>
                <a:uLnTx/>
                <a:uFillTx/>
                <a:latin typeface="+mn-lt"/>
                <a:ea typeface="+mn-ea"/>
                <a:cs typeface="+mn-cs"/>
              </a:rPr>
              <a:t>Access</a:t>
            </a:r>
            <a:r>
              <a:rPr kumimoji="0" lang="en-GB" sz="3200" b="0" i="0" u="none" strike="noStrike" kern="1200" cap="none" spc="0" normalizeH="0" noProof="0" dirty="0" smtClean="0">
                <a:ln>
                  <a:noFill/>
                </a:ln>
                <a:solidFill>
                  <a:schemeClr val="tx1"/>
                </a:solidFill>
                <a:effectLst/>
                <a:uLnTx/>
                <a:uFillTx/>
                <a:latin typeface="+mn-lt"/>
                <a:ea typeface="+mn-ea"/>
                <a:cs typeface="+mn-cs"/>
              </a:rPr>
              <a:t>, </a:t>
            </a:r>
            <a:r>
              <a:rPr kumimoji="0" lang="en-GB" sz="3200" b="0" i="0" u="none" strike="noStrike" kern="1200" cap="none" spc="0" normalizeH="0" noProof="0" dirty="0" smtClean="0">
                <a:ln>
                  <a:noFill/>
                </a:ln>
                <a:solidFill>
                  <a:srgbClr val="7030A0"/>
                </a:solidFill>
                <a:effectLst/>
                <a:uLnTx/>
                <a:uFillTx/>
                <a:latin typeface="+mn-lt"/>
                <a:ea typeface="+mn-ea"/>
                <a:cs typeface="+mn-cs"/>
              </a:rPr>
              <a:t>Commitment</a:t>
            </a:r>
            <a:r>
              <a:rPr kumimoji="0" lang="en-GB" sz="3200" b="0" i="0" u="none" strike="noStrike" kern="1200" cap="none" spc="0" normalizeH="0" noProof="0" dirty="0" smtClean="0">
                <a:ln>
                  <a:noFill/>
                </a:ln>
                <a:solidFill>
                  <a:schemeClr val="tx1"/>
                </a:solidFill>
                <a:effectLst/>
                <a:uLnTx/>
                <a:uFillTx/>
                <a:latin typeface="+mn-lt"/>
                <a:ea typeface="+mn-ea"/>
                <a:cs typeface="+mn-cs"/>
              </a:rPr>
              <a:t>, </a:t>
            </a:r>
            <a:r>
              <a:rPr kumimoji="0" lang="en-GB" sz="3200" b="0" i="0" u="none" strike="noStrike" kern="1200" cap="none" spc="0" normalizeH="0" noProof="0" dirty="0" smtClean="0">
                <a:ln>
                  <a:noFill/>
                </a:ln>
                <a:solidFill>
                  <a:schemeClr val="accent2">
                    <a:lumMod val="75000"/>
                  </a:schemeClr>
                </a:solidFill>
                <a:effectLst/>
                <a:uLnTx/>
                <a:uFillTx/>
                <a:latin typeface="+mn-lt"/>
                <a:ea typeface="+mn-ea"/>
                <a:cs typeface="+mn-cs"/>
              </a:rPr>
              <a:t>Interest</a:t>
            </a:r>
            <a:r>
              <a:rPr kumimoji="0" lang="en-GB" sz="3200" b="0" i="0" u="none" strike="noStrike" kern="1200" cap="none" spc="0" normalizeH="0" noProof="0" dirty="0" smtClean="0">
                <a:ln>
                  <a:noFill/>
                </a:ln>
                <a:solidFill>
                  <a:schemeClr val="tx1"/>
                </a:solidFill>
                <a:effectLst/>
                <a:uLnTx/>
                <a:uFillTx/>
                <a:latin typeface="+mn-lt"/>
                <a:ea typeface="+mn-ea"/>
                <a:cs typeface="+mn-cs"/>
              </a:rPr>
              <a:t>, </a:t>
            </a:r>
            <a:r>
              <a:rPr kumimoji="0" lang="en-GB" sz="3200" b="0" i="0" u="none" strike="noStrike" kern="1200" cap="none" spc="0" normalizeH="0" noProof="0" dirty="0" smtClean="0">
                <a:ln>
                  <a:noFill/>
                </a:ln>
                <a:solidFill>
                  <a:schemeClr val="accent6">
                    <a:lumMod val="75000"/>
                  </a:schemeClr>
                </a:solidFill>
                <a:effectLst/>
                <a:uLnTx/>
                <a:uFillTx/>
                <a:latin typeface="+mn-lt"/>
                <a:ea typeface="+mn-ea"/>
                <a:cs typeface="+mn-cs"/>
              </a:rPr>
              <a:t>Injury</a:t>
            </a:r>
            <a:endParaRPr kumimoji="0" lang="en-GB" sz="3200" b="0"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9" name="Content Placeholder 8"/>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Facilities/Cost</a:t>
            </a:r>
            <a:endParaRPr lang="en-GB" dirty="0"/>
          </a:p>
        </p:txBody>
      </p:sp>
      <p:sp>
        <p:nvSpPr>
          <p:cNvPr id="3" name="Content Placeholder 2"/>
          <p:cNvSpPr>
            <a:spLocks noGrp="1"/>
          </p:cNvSpPr>
          <p:nvPr>
            <p:ph idx="1"/>
          </p:nvPr>
        </p:nvSpPr>
        <p:spPr/>
        <p:txBody>
          <a:bodyPr/>
          <a:lstStyle/>
          <a:p>
            <a:r>
              <a:rPr lang="en-GB" dirty="0" smtClean="0"/>
              <a:t>Gyms, Swimming Pools, Running Tracks, Cycling </a:t>
            </a:r>
            <a:r>
              <a:rPr lang="en-GB" dirty="0" err="1" smtClean="0"/>
              <a:t>Velodromes</a:t>
            </a:r>
            <a:r>
              <a:rPr lang="en-GB" dirty="0" smtClean="0"/>
              <a:t> and Sailing Lakes</a:t>
            </a:r>
          </a:p>
          <a:p>
            <a:r>
              <a:rPr lang="en-GB" dirty="0" smtClean="0"/>
              <a:t>Cost of using can be expensive</a:t>
            </a:r>
          </a:p>
          <a:p>
            <a:r>
              <a:rPr lang="en-GB" dirty="0" smtClean="0"/>
              <a:t>Location – those living in rural areas may be many miles from certain </a:t>
            </a:r>
            <a:r>
              <a:rPr lang="en-GB" dirty="0" err="1" smtClean="0"/>
              <a:t>facilitiles</a:t>
            </a:r>
            <a:endParaRPr lang="en-GB" dirty="0" smtClean="0"/>
          </a:p>
          <a:p>
            <a:r>
              <a:rPr lang="en-GB" dirty="0" smtClean="0"/>
              <a:t>Where is the nearest Sailing Club ? Cycling Club ? How much does it cost to join ?</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a:t>
            </a:r>
            <a:endParaRPr lang="en-GB" dirty="0"/>
          </a:p>
        </p:txBody>
      </p:sp>
      <p:sp>
        <p:nvSpPr>
          <p:cNvPr id="3" name="Content Placeholder 2"/>
          <p:cNvSpPr>
            <a:spLocks noGrp="1"/>
          </p:cNvSpPr>
          <p:nvPr>
            <p:ph idx="1"/>
          </p:nvPr>
        </p:nvSpPr>
        <p:spPr/>
        <p:txBody>
          <a:bodyPr/>
          <a:lstStyle/>
          <a:p>
            <a:r>
              <a:rPr lang="en-GB" dirty="0" smtClean="0"/>
              <a:t>Busy – school, chores, socialising &amp; work</a:t>
            </a:r>
          </a:p>
          <a:p>
            <a:r>
              <a:rPr lang="en-GB" dirty="0" smtClean="0"/>
              <a:t>How can you fit a training session in ?</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Commitment/Lack of Interest/Motivation</a:t>
            </a:r>
            <a:endParaRPr lang="en-GB" dirty="0"/>
          </a:p>
        </p:txBody>
      </p:sp>
      <p:sp>
        <p:nvSpPr>
          <p:cNvPr id="3" name="Content Placeholder 2"/>
          <p:cNvSpPr>
            <a:spLocks noGrp="1"/>
          </p:cNvSpPr>
          <p:nvPr>
            <p:ph idx="1"/>
          </p:nvPr>
        </p:nvSpPr>
        <p:spPr>
          <a:xfrm>
            <a:off x="539552" y="2332037"/>
            <a:ext cx="8229600" cy="4525963"/>
          </a:xfrm>
        </p:spPr>
        <p:txBody>
          <a:bodyPr/>
          <a:lstStyle/>
          <a:p>
            <a:r>
              <a:rPr lang="en-GB" dirty="0" smtClean="0"/>
              <a:t>If you do not feel motivated and committed to train, you may skip a session or lack effort when training during them</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2 FH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698</Words>
  <Application>Microsoft Office PowerPoint</Application>
  <PresentationFormat>On-screen Show (4:3)</PresentationFormat>
  <Paragraphs>79</Paragraphs>
  <Slides>26</Slides>
  <Notes>3</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2012 FHS theme</vt:lpstr>
      <vt:lpstr>Learning Aim B:  Know about exercise adherence factors and strategies for continued training success</vt:lpstr>
      <vt:lpstr>Slide 2</vt:lpstr>
      <vt:lpstr>Learning Outcomes</vt:lpstr>
      <vt:lpstr>Handout 1</vt:lpstr>
      <vt:lpstr>Adherence</vt:lpstr>
      <vt:lpstr>Slide 6</vt:lpstr>
      <vt:lpstr>Facilities/Cost</vt:lpstr>
      <vt:lpstr>Time</vt:lpstr>
      <vt:lpstr>Commitment/Lack of Interest/Motivation</vt:lpstr>
      <vt:lpstr>Personal Injury</vt:lpstr>
      <vt:lpstr>Emotional</vt:lpstr>
      <vt:lpstr>Slide 12</vt:lpstr>
      <vt:lpstr>Lesson 2</vt:lpstr>
      <vt:lpstr>Aims</vt:lpstr>
      <vt:lpstr>You &amp; Training</vt:lpstr>
      <vt:lpstr>SMARTER targets</vt:lpstr>
      <vt:lpstr>Enjoyable activities</vt:lpstr>
      <vt:lpstr>Knowing the benefits</vt:lpstr>
      <vt:lpstr>Support &amp; Reinforcement</vt:lpstr>
      <vt:lpstr>Rewards</vt:lpstr>
      <vt:lpstr>Feel Comfortable</vt:lpstr>
      <vt:lpstr>Overcome Cost</vt:lpstr>
      <vt:lpstr>Manage Injury</vt:lpstr>
      <vt:lpstr>Questions</vt:lpstr>
      <vt:lpstr>Presentation</vt:lpstr>
      <vt:lpstr>Presentation tips</vt:lpstr>
    </vt:vector>
  </TitlesOfParts>
  <Company>Featherstone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aim B: Know about exercise adherence factors and strategies for continue training success</dc:title>
  <dc:creator>SWills</dc:creator>
  <cp:lastModifiedBy>cmuir</cp:lastModifiedBy>
  <cp:revision>49</cp:revision>
  <dcterms:created xsi:type="dcterms:W3CDTF">2012-07-10T10:47:50Z</dcterms:created>
  <dcterms:modified xsi:type="dcterms:W3CDTF">2012-09-26T08:32:16Z</dcterms:modified>
</cp:coreProperties>
</file>