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handoutMasterIdLst>
    <p:handoutMasterId r:id="rId19"/>
  </p:handoutMasterIdLst>
  <p:sldIdLst>
    <p:sldId id="256" r:id="rId3"/>
    <p:sldId id="319" r:id="rId4"/>
    <p:sldId id="317" r:id="rId5"/>
    <p:sldId id="320" r:id="rId6"/>
    <p:sldId id="304" r:id="rId7"/>
    <p:sldId id="321" r:id="rId8"/>
    <p:sldId id="311" r:id="rId9"/>
    <p:sldId id="312" r:id="rId10"/>
    <p:sldId id="324" r:id="rId11"/>
    <p:sldId id="313" r:id="rId12"/>
    <p:sldId id="322" r:id="rId13"/>
    <p:sldId id="314" r:id="rId14"/>
    <p:sldId id="318" r:id="rId15"/>
    <p:sldId id="323" r:id="rId16"/>
    <p:sldId id="316" r:id="rId17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660"/>
  </p:normalViewPr>
  <p:slideViewPr>
    <p:cSldViewPr>
      <p:cViewPr>
        <p:scale>
          <a:sx n="70" d="100"/>
          <a:sy n="70" d="100"/>
        </p:scale>
        <p:origin x="-5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2F0652-C3E1-45A5-A94F-88052EAC0705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50D5EA6A-E88D-4123-9C0D-B8228753C41D}">
      <dgm:prSet phldrT="[Text]" phldr="1"/>
      <dgm:spPr/>
      <dgm:t>
        <a:bodyPr/>
        <a:lstStyle/>
        <a:p>
          <a:endParaRPr lang="en-GB"/>
        </a:p>
      </dgm:t>
    </dgm:pt>
    <dgm:pt modelId="{22981378-E47E-46F7-AEAE-CEB3006FE6D8}" type="parTrans" cxnId="{52C8FCDA-2A56-4FA4-84E4-3247D6274669}">
      <dgm:prSet/>
      <dgm:spPr/>
      <dgm:t>
        <a:bodyPr/>
        <a:lstStyle/>
        <a:p>
          <a:endParaRPr lang="en-GB"/>
        </a:p>
      </dgm:t>
    </dgm:pt>
    <dgm:pt modelId="{48DA4591-D9FD-4741-810F-D3444A932770}" type="sibTrans" cxnId="{52C8FCDA-2A56-4FA4-84E4-3247D6274669}">
      <dgm:prSet/>
      <dgm:spPr/>
      <dgm:t>
        <a:bodyPr/>
        <a:lstStyle/>
        <a:p>
          <a:endParaRPr lang="en-GB"/>
        </a:p>
      </dgm:t>
    </dgm:pt>
    <dgm:pt modelId="{353C006A-ADFE-41EB-9BBC-33BDD7159251}">
      <dgm:prSet phldrT="[Text]" phldr="1"/>
      <dgm:spPr/>
      <dgm:t>
        <a:bodyPr/>
        <a:lstStyle/>
        <a:p>
          <a:endParaRPr lang="en-GB"/>
        </a:p>
      </dgm:t>
    </dgm:pt>
    <dgm:pt modelId="{98242BE1-0D88-4D45-B17A-8A5860E06788}" type="parTrans" cxnId="{DCFA5A67-96E5-4CB0-BA55-D7EAA1FD3563}">
      <dgm:prSet/>
      <dgm:spPr/>
      <dgm:t>
        <a:bodyPr/>
        <a:lstStyle/>
        <a:p>
          <a:endParaRPr lang="en-GB"/>
        </a:p>
      </dgm:t>
    </dgm:pt>
    <dgm:pt modelId="{775386F2-F27E-4E71-B3DE-4F81367CB28B}" type="sibTrans" cxnId="{DCFA5A67-96E5-4CB0-BA55-D7EAA1FD3563}">
      <dgm:prSet/>
      <dgm:spPr/>
      <dgm:t>
        <a:bodyPr/>
        <a:lstStyle/>
        <a:p>
          <a:endParaRPr lang="en-GB"/>
        </a:p>
      </dgm:t>
    </dgm:pt>
    <dgm:pt modelId="{E9F06320-FDAD-49D0-A1DD-2C7FB0DD3CE4}">
      <dgm:prSet/>
      <dgm:spPr/>
      <dgm:t>
        <a:bodyPr/>
        <a:lstStyle/>
        <a:p>
          <a:endParaRPr lang="en-GB"/>
        </a:p>
      </dgm:t>
    </dgm:pt>
    <dgm:pt modelId="{DBEF7313-FB19-421A-9EE8-EDDE0B2508FE}" type="parTrans" cxnId="{DFE74B03-3DC4-463A-9996-46DC23EF1CC2}">
      <dgm:prSet/>
      <dgm:spPr/>
      <dgm:t>
        <a:bodyPr/>
        <a:lstStyle/>
        <a:p>
          <a:endParaRPr lang="en-GB"/>
        </a:p>
      </dgm:t>
    </dgm:pt>
    <dgm:pt modelId="{9EAEAF7D-25D1-4D6B-9FBD-391F11E0DF46}" type="sibTrans" cxnId="{DFE74B03-3DC4-463A-9996-46DC23EF1CC2}">
      <dgm:prSet/>
      <dgm:spPr/>
      <dgm:t>
        <a:bodyPr/>
        <a:lstStyle/>
        <a:p>
          <a:endParaRPr lang="en-GB"/>
        </a:p>
      </dgm:t>
    </dgm:pt>
    <dgm:pt modelId="{9B7611A0-6F80-4015-B713-5C3064335D06}">
      <dgm:prSet phldrT="[Text]" phldr="1"/>
      <dgm:spPr/>
      <dgm:t>
        <a:bodyPr/>
        <a:lstStyle/>
        <a:p>
          <a:endParaRPr lang="en-GB"/>
        </a:p>
      </dgm:t>
    </dgm:pt>
    <dgm:pt modelId="{98740906-23F5-46E0-8C9F-18C60D230F00}" type="sibTrans" cxnId="{C0C88D15-1D16-458B-92F0-59395B912C42}">
      <dgm:prSet/>
      <dgm:spPr/>
      <dgm:t>
        <a:bodyPr/>
        <a:lstStyle/>
        <a:p>
          <a:endParaRPr lang="en-GB"/>
        </a:p>
      </dgm:t>
    </dgm:pt>
    <dgm:pt modelId="{BB69E6EA-459F-4973-8D26-A54A9CC8F781}" type="parTrans" cxnId="{C0C88D15-1D16-458B-92F0-59395B912C42}">
      <dgm:prSet/>
      <dgm:spPr/>
      <dgm:t>
        <a:bodyPr/>
        <a:lstStyle/>
        <a:p>
          <a:endParaRPr lang="en-GB"/>
        </a:p>
      </dgm:t>
    </dgm:pt>
    <dgm:pt modelId="{55C17910-B0CD-4787-B47F-A59801E30750}" type="pres">
      <dgm:prSet presAssocID="{5D2F0652-C3E1-45A5-A94F-88052EAC0705}" presName="Name0" presStyleCnt="0">
        <dgm:presLayoutVars>
          <dgm:dir/>
          <dgm:animLvl val="lvl"/>
          <dgm:resizeHandles val="exact"/>
        </dgm:presLayoutVars>
      </dgm:prSet>
      <dgm:spPr/>
    </dgm:pt>
    <dgm:pt modelId="{F4CF1AF4-4515-41FF-9BB3-0EA9A5ED9D3D}" type="pres">
      <dgm:prSet presAssocID="{50D5EA6A-E88D-4123-9C0D-B8228753C41D}" presName="Name8" presStyleCnt="0"/>
      <dgm:spPr/>
    </dgm:pt>
    <dgm:pt modelId="{347B6A80-AFB9-4344-B53F-3A4EE4E5DA29}" type="pres">
      <dgm:prSet presAssocID="{50D5EA6A-E88D-4123-9C0D-B8228753C41D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D3C5837-791A-4D1E-B018-5927E0C6AC86}" type="pres">
      <dgm:prSet presAssocID="{50D5EA6A-E88D-4123-9C0D-B8228753C41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CE8C4BD-69D1-4AF3-88AA-AE225D762321}" type="pres">
      <dgm:prSet presAssocID="{353C006A-ADFE-41EB-9BBC-33BDD7159251}" presName="Name8" presStyleCnt="0"/>
      <dgm:spPr/>
    </dgm:pt>
    <dgm:pt modelId="{0E56AE66-2999-463A-A22A-11B2C310BCC2}" type="pres">
      <dgm:prSet presAssocID="{353C006A-ADFE-41EB-9BBC-33BDD7159251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4206641-4526-4C12-BDD8-36C0255A2E91}" type="pres">
      <dgm:prSet presAssocID="{353C006A-ADFE-41EB-9BBC-33BDD715925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49C581E-104A-4AC7-B80B-87C0BC0AFD5F}" type="pres">
      <dgm:prSet presAssocID="{9B7611A0-6F80-4015-B713-5C3064335D06}" presName="Name8" presStyleCnt="0"/>
      <dgm:spPr/>
    </dgm:pt>
    <dgm:pt modelId="{BCBF73C6-6B22-4564-B4F2-1A959AC28EA0}" type="pres">
      <dgm:prSet presAssocID="{9B7611A0-6F80-4015-B713-5C3064335D06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6BE1DCF-CC48-4658-B3B4-62E0F63B0CBE}" type="pres">
      <dgm:prSet presAssocID="{9B7611A0-6F80-4015-B713-5C3064335D0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FC18676-3A1D-490E-AF19-E322131CCA89}" type="pres">
      <dgm:prSet presAssocID="{E9F06320-FDAD-49D0-A1DD-2C7FB0DD3CE4}" presName="Name8" presStyleCnt="0"/>
      <dgm:spPr/>
    </dgm:pt>
    <dgm:pt modelId="{910B9A94-C4A2-4348-BC94-B22E8F1B54DD}" type="pres">
      <dgm:prSet presAssocID="{E9F06320-FDAD-49D0-A1DD-2C7FB0DD3CE4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6B10E91-2A42-4DB9-8B03-8BF2E0AB493F}" type="pres">
      <dgm:prSet presAssocID="{E9F06320-FDAD-49D0-A1DD-2C7FB0DD3CE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2C8FCDA-2A56-4FA4-84E4-3247D6274669}" srcId="{5D2F0652-C3E1-45A5-A94F-88052EAC0705}" destId="{50D5EA6A-E88D-4123-9C0D-B8228753C41D}" srcOrd="0" destOrd="0" parTransId="{22981378-E47E-46F7-AEAE-CEB3006FE6D8}" sibTransId="{48DA4591-D9FD-4741-810F-D3444A932770}"/>
    <dgm:cxn modelId="{DFE74B03-3DC4-463A-9996-46DC23EF1CC2}" srcId="{5D2F0652-C3E1-45A5-A94F-88052EAC0705}" destId="{E9F06320-FDAD-49D0-A1DD-2C7FB0DD3CE4}" srcOrd="3" destOrd="0" parTransId="{DBEF7313-FB19-421A-9EE8-EDDE0B2508FE}" sibTransId="{9EAEAF7D-25D1-4D6B-9FBD-391F11E0DF46}"/>
    <dgm:cxn modelId="{77FB77D0-C064-42F1-90A2-AFC03616D7B4}" type="presOf" srcId="{5D2F0652-C3E1-45A5-A94F-88052EAC0705}" destId="{55C17910-B0CD-4787-B47F-A59801E30750}" srcOrd="0" destOrd="0" presId="urn:microsoft.com/office/officeart/2005/8/layout/pyramid1"/>
    <dgm:cxn modelId="{C0C88D15-1D16-458B-92F0-59395B912C42}" srcId="{5D2F0652-C3E1-45A5-A94F-88052EAC0705}" destId="{9B7611A0-6F80-4015-B713-5C3064335D06}" srcOrd="2" destOrd="0" parTransId="{BB69E6EA-459F-4973-8D26-A54A9CC8F781}" sibTransId="{98740906-23F5-46E0-8C9F-18C60D230F00}"/>
    <dgm:cxn modelId="{DCFA5A67-96E5-4CB0-BA55-D7EAA1FD3563}" srcId="{5D2F0652-C3E1-45A5-A94F-88052EAC0705}" destId="{353C006A-ADFE-41EB-9BBC-33BDD7159251}" srcOrd="1" destOrd="0" parTransId="{98242BE1-0D88-4D45-B17A-8A5860E06788}" sibTransId="{775386F2-F27E-4E71-B3DE-4F81367CB28B}"/>
    <dgm:cxn modelId="{73741738-834B-431E-91C8-EF042974941B}" type="presOf" srcId="{353C006A-ADFE-41EB-9BBC-33BDD7159251}" destId="{0E56AE66-2999-463A-A22A-11B2C310BCC2}" srcOrd="0" destOrd="0" presId="urn:microsoft.com/office/officeart/2005/8/layout/pyramid1"/>
    <dgm:cxn modelId="{B0D0634D-3DBC-41F6-BD65-C17AACF39253}" type="presOf" srcId="{353C006A-ADFE-41EB-9BBC-33BDD7159251}" destId="{44206641-4526-4C12-BDD8-36C0255A2E91}" srcOrd="1" destOrd="0" presId="urn:microsoft.com/office/officeart/2005/8/layout/pyramid1"/>
    <dgm:cxn modelId="{057813FF-BE97-4CB1-A42A-043C833DC5E7}" type="presOf" srcId="{50D5EA6A-E88D-4123-9C0D-B8228753C41D}" destId="{BD3C5837-791A-4D1E-B018-5927E0C6AC86}" srcOrd="1" destOrd="0" presId="urn:microsoft.com/office/officeart/2005/8/layout/pyramid1"/>
    <dgm:cxn modelId="{68C13257-A9F7-4345-93D9-41E275A2A20E}" type="presOf" srcId="{9B7611A0-6F80-4015-B713-5C3064335D06}" destId="{66BE1DCF-CC48-4658-B3B4-62E0F63B0CBE}" srcOrd="1" destOrd="0" presId="urn:microsoft.com/office/officeart/2005/8/layout/pyramid1"/>
    <dgm:cxn modelId="{0FCE3C39-A38E-4256-8B68-3FA2BEBD872E}" type="presOf" srcId="{E9F06320-FDAD-49D0-A1DD-2C7FB0DD3CE4}" destId="{910B9A94-C4A2-4348-BC94-B22E8F1B54DD}" srcOrd="0" destOrd="0" presId="urn:microsoft.com/office/officeart/2005/8/layout/pyramid1"/>
    <dgm:cxn modelId="{542277AD-F8E3-4251-9053-2DF1ACB81ABD}" type="presOf" srcId="{50D5EA6A-E88D-4123-9C0D-B8228753C41D}" destId="{347B6A80-AFB9-4344-B53F-3A4EE4E5DA29}" srcOrd="0" destOrd="0" presId="urn:microsoft.com/office/officeart/2005/8/layout/pyramid1"/>
    <dgm:cxn modelId="{2655855F-1191-428E-95D7-985045DC9950}" type="presOf" srcId="{9B7611A0-6F80-4015-B713-5C3064335D06}" destId="{BCBF73C6-6B22-4564-B4F2-1A959AC28EA0}" srcOrd="0" destOrd="0" presId="urn:microsoft.com/office/officeart/2005/8/layout/pyramid1"/>
    <dgm:cxn modelId="{66A9255E-10A4-4359-97D3-B1183E2A7917}" type="presOf" srcId="{E9F06320-FDAD-49D0-A1DD-2C7FB0DD3CE4}" destId="{76B10E91-2A42-4DB9-8B03-8BF2E0AB493F}" srcOrd="1" destOrd="0" presId="urn:microsoft.com/office/officeart/2005/8/layout/pyramid1"/>
    <dgm:cxn modelId="{EDCB81B4-5BF0-488C-BA53-7F03706C56C5}" type="presParOf" srcId="{55C17910-B0CD-4787-B47F-A59801E30750}" destId="{F4CF1AF4-4515-41FF-9BB3-0EA9A5ED9D3D}" srcOrd="0" destOrd="0" presId="urn:microsoft.com/office/officeart/2005/8/layout/pyramid1"/>
    <dgm:cxn modelId="{AE02499A-5F9A-49D1-922F-D7F81A7CC337}" type="presParOf" srcId="{F4CF1AF4-4515-41FF-9BB3-0EA9A5ED9D3D}" destId="{347B6A80-AFB9-4344-B53F-3A4EE4E5DA29}" srcOrd="0" destOrd="0" presId="urn:microsoft.com/office/officeart/2005/8/layout/pyramid1"/>
    <dgm:cxn modelId="{F4F7E719-9BE1-4483-907F-EB9907311923}" type="presParOf" srcId="{F4CF1AF4-4515-41FF-9BB3-0EA9A5ED9D3D}" destId="{BD3C5837-791A-4D1E-B018-5927E0C6AC86}" srcOrd="1" destOrd="0" presId="urn:microsoft.com/office/officeart/2005/8/layout/pyramid1"/>
    <dgm:cxn modelId="{440BED21-CEB6-43DF-8208-F0A13C8A9F35}" type="presParOf" srcId="{55C17910-B0CD-4787-B47F-A59801E30750}" destId="{DCE8C4BD-69D1-4AF3-88AA-AE225D762321}" srcOrd="1" destOrd="0" presId="urn:microsoft.com/office/officeart/2005/8/layout/pyramid1"/>
    <dgm:cxn modelId="{BAF63733-3D8D-4BCA-AEA8-660AA6C3E2CD}" type="presParOf" srcId="{DCE8C4BD-69D1-4AF3-88AA-AE225D762321}" destId="{0E56AE66-2999-463A-A22A-11B2C310BCC2}" srcOrd="0" destOrd="0" presId="urn:microsoft.com/office/officeart/2005/8/layout/pyramid1"/>
    <dgm:cxn modelId="{B7EEB14F-431D-4855-AF21-B62A6898CD22}" type="presParOf" srcId="{DCE8C4BD-69D1-4AF3-88AA-AE225D762321}" destId="{44206641-4526-4C12-BDD8-36C0255A2E91}" srcOrd="1" destOrd="0" presId="urn:microsoft.com/office/officeart/2005/8/layout/pyramid1"/>
    <dgm:cxn modelId="{4FBEABDA-0D6F-4434-B842-9264C08BE093}" type="presParOf" srcId="{55C17910-B0CD-4787-B47F-A59801E30750}" destId="{E49C581E-104A-4AC7-B80B-87C0BC0AFD5F}" srcOrd="2" destOrd="0" presId="urn:microsoft.com/office/officeart/2005/8/layout/pyramid1"/>
    <dgm:cxn modelId="{B799665F-AAE2-458E-AEC0-2FEBFCDA4C61}" type="presParOf" srcId="{E49C581E-104A-4AC7-B80B-87C0BC0AFD5F}" destId="{BCBF73C6-6B22-4564-B4F2-1A959AC28EA0}" srcOrd="0" destOrd="0" presId="urn:microsoft.com/office/officeart/2005/8/layout/pyramid1"/>
    <dgm:cxn modelId="{41895ADE-FD01-4C8E-ABD8-3D8048C65F25}" type="presParOf" srcId="{E49C581E-104A-4AC7-B80B-87C0BC0AFD5F}" destId="{66BE1DCF-CC48-4658-B3B4-62E0F63B0CBE}" srcOrd="1" destOrd="0" presId="urn:microsoft.com/office/officeart/2005/8/layout/pyramid1"/>
    <dgm:cxn modelId="{F11AD53B-9D38-41E8-B038-EB6AAB65EF0F}" type="presParOf" srcId="{55C17910-B0CD-4787-B47F-A59801E30750}" destId="{7FC18676-3A1D-490E-AF19-E322131CCA89}" srcOrd="3" destOrd="0" presId="urn:microsoft.com/office/officeart/2005/8/layout/pyramid1"/>
    <dgm:cxn modelId="{C744A2CA-29A8-429A-AC9D-36B0E5C5F94F}" type="presParOf" srcId="{7FC18676-3A1D-490E-AF19-E322131CCA89}" destId="{910B9A94-C4A2-4348-BC94-B22E8F1B54DD}" srcOrd="0" destOrd="0" presId="urn:microsoft.com/office/officeart/2005/8/layout/pyramid1"/>
    <dgm:cxn modelId="{375E4B07-7720-4863-89C1-108F8CF77B0E}" type="presParOf" srcId="{7FC18676-3A1D-490E-AF19-E322131CCA89}" destId="{76B10E91-2A42-4DB9-8B03-8BF2E0AB493F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7B6A80-AFB9-4344-B53F-3A4EE4E5DA29}">
      <dsp:nvSpPr>
        <dsp:cNvPr id="0" name=""/>
        <dsp:cNvSpPr/>
      </dsp:nvSpPr>
      <dsp:spPr>
        <a:xfrm>
          <a:off x="2286000" y="0"/>
          <a:ext cx="1524000" cy="1016000"/>
        </a:xfrm>
        <a:prstGeom prst="trapezoid">
          <a:avLst>
            <a:gd name="adj" fmla="val 7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4800" kern="1200"/>
        </a:p>
      </dsp:txBody>
      <dsp:txXfrm>
        <a:off x="2286000" y="0"/>
        <a:ext cx="1524000" cy="1016000"/>
      </dsp:txXfrm>
    </dsp:sp>
    <dsp:sp modelId="{0E56AE66-2999-463A-A22A-11B2C310BCC2}">
      <dsp:nvSpPr>
        <dsp:cNvPr id="0" name=""/>
        <dsp:cNvSpPr/>
      </dsp:nvSpPr>
      <dsp:spPr>
        <a:xfrm>
          <a:off x="1524000" y="1015999"/>
          <a:ext cx="3048000" cy="1016000"/>
        </a:xfrm>
        <a:prstGeom prst="trapezoid">
          <a:avLst>
            <a:gd name="adj" fmla="val 7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470" tIns="77470" rIns="77470" bIns="77470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100" kern="1200"/>
        </a:p>
      </dsp:txBody>
      <dsp:txXfrm>
        <a:off x="2057400" y="1015999"/>
        <a:ext cx="1981200" cy="1016000"/>
      </dsp:txXfrm>
    </dsp:sp>
    <dsp:sp modelId="{BCBF73C6-6B22-4564-B4F2-1A959AC28EA0}">
      <dsp:nvSpPr>
        <dsp:cNvPr id="0" name=""/>
        <dsp:cNvSpPr/>
      </dsp:nvSpPr>
      <dsp:spPr>
        <a:xfrm>
          <a:off x="762000" y="2031999"/>
          <a:ext cx="4572000" cy="1016000"/>
        </a:xfrm>
        <a:prstGeom prst="trapezoid">
          <a:avLst>
            <a:gd name="adj" fmla="val 7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470" tIns="77470" rIns="77470" bIns="77470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100" kern="1200"/>
        </a:p>
      </dsp:txBody>
      <dsp:txXfrm>
        <a:off x="1562100" y="2031999"/>
        <a:ext cx="2971800" cy="1016000"/>
      </dsp:txXfrm>
    </dsp:sp>
    <dsp:sp modelId="{910B9A94-C4A2-4348-BC94-B22E8F1B54DD}">
      <dsp:nvSpPr>
        <dsp:cNvPr id="0" name=""/>
        <dsp:cNvSpPr/>
      </dsp:nvSpPr>
      <dsp:spPr>
        <a:xfrm>
          <a:off x="0" y="3047999"/>
          <a:ext cx="6096000" cy="1016000"/>
        </a:xfrm>
        <a:prstGeom prst="trapezoid">
          <a:avLst>
            <a:gd name="adj" fmla="val 7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470" tIns="77470" rIns="77470" bIns="77470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100" kern="1200"/>
        </a:p>
      </dsp:txBody>
      <dsp:txXfrm>
        <a:off x="1066799" y="3047999"/>
        <a:ext cx="3962400" cy="1016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469FF5-AB93-46DC-80B5-45BBCC6A9A49}" type="datetimeFigureOut">
              <a:rPr lang="en-GB" smtClean="0"/>
              <a:pPr/>
              <a:t>05/06/2013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0A2DBF-35B8-475F-A288-0A5873B8849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363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80FB74-5080-4EF7-A3BE-BCE5F09B7D4E}" type="datetimeFigureOut">
              <a:rPr lang="en-GB" smtClean="0"/>
              <a:pPr/>
              <a:t>05/06/2013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50C13-B3AE-49E7-A615-AD09C25761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541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Click on</a:t>
            </a:r>
            <a:r>
              <a:rPr lang="en-GB" b="1" baseline="0" dirty="0" smtClean="0"/>
              <a:t> the picture of Tim </a:t>
            </a:r>
            <a:r>
              <a:rPr lang="en-GB" b="1" baseline="0" dirty="0" err="1" smtClean="0"/>
              <a:t>Pendergast</a:t>
            </a:r>
            <a:r>
              <a:rPr lang="en-GB" b="1" baseline="0" dirty="0" smtClean="0"/>
              <a:t> to show students a video of his 5000m performance &amp; stumble to the finish – highlighting what Exhaustion (RPE 20) looks like!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50C13-B3AE-49E7-A615-AD09C257612C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253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jpeg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C9E66-BC42-42D2-AB27-AF3BC3588036}" type="datetimeFigureOut">
              <a:rPr lang="en-GB" smtClean="0"/>
              <a:pPr/>
              <a:t>05/06/2013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57A42-F4F2-41D4-9B02-B5341C8246A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C9E66-BC42-42D2-AB27-AF3BC3588036}" type="datetimeFigureOut">
              <a:rPr lang="en-GB" smtClean="0"/>
              <a:pPr/>
              <a:t>05/06/2013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57A42-F4F2-41D4-9B02-B5341C8246A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C9E66-BC42-42D2-AB27-AF3BC3588036}" type="datetimeFigureOut">
              <a:rPr lang="en-GB" smtClean="0"/>
              <a:pPr/>
              <a:t>05/06/2013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57A42-F4F2-41D4-9B02-B5341C8246A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A472A-A4F6-4DC6-BD37-55F12BCC4223}" type="datetimeFigureOut">
              <a:rPr lang="en-GB" smtClean="0"/>
              <a:pPr/>
              <a:t>05/06/2013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2BD17-88B8-47DC-9690-90B37D16F31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A472A-A4F6-4DC6-BD37-55F12BCC4223}" type="datetimeFigureOut">
              <a:rPr lang="en-GB" smtClean="0"/>
              <a:pPr/>
              <a:t>05/06/2013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2BD17-88B8-47DC-9690-90B37D16F31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A472A-A4F6-4DC6-BD37-55F12BCC4223}" type="datetimeFigureOut">
              <a:rPr lang="en-GB" smtClean="0"/>
              <a:pPr/>
              <a:t>05/06/2013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2BD17-88B8-47DC-9690-90B37D16F31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A472A-A4F6-4DC6-BD37-55F12BCC4223}" type="datetimeFigureOut">
              <a:rPr lang="en-GB" smtClean="0"/>
              <a:pPr/>
              <a:t>05/06/2013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2BD17-88B8-47DC-9690-90B37D16F31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A472A-A4F6-4DC6-BD37-55F12BCC4223}" type="datetimeFigureOut">
              <a:rPr lang="en-GB" smtClean="0"/>
              <a:pPr/>
              <a:t>05/06/2013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2BD17-88B8-47DC-9690-90B37D16F31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A472A-A4F6-4DC6-BD37-55F12BCC4223}" type="datetimeFigureOut">
              <a:rPr lang="en-GB" smtClean="0"/>
              <a:pPr/>
              <a:t>05/06/2013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2BD17-88B8-47DC-9690-90B37D16F31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A472A-A4F6-4DC6-BD37-55F12BCC4223}" type="datetimeFigureOut">
              <a:rPr lang="en-GB" smtClean="0"/>
              <a:pPr/>
              <a:t>05/06/2013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2BD17-88B8-47DC-9690-90B37D16F31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A472A-A4F6-4DC6-BD37-55F12BCC4223}" type="datetimeFigureOut">
              <a:rPr lang="en-GB" smtClean="0"/>
              <a:pPr/>
              <a:t>05/06/2013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2BD17-88B8-47DC-9690-90B37D16F31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C9E66-BC42-42D2-AB27-AF3BC3588036}" type="datetimeFigureOut">
              <a:rPr lang="en-GB" smtClean="0"/>
              <a:pPr/>
              <a:t>05/06/2013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57A42-F4F2-41D4-9B02-B5341C8246A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A472A-A4F6-4DC6-BD37-55F12BCC4223}" type="datetimeFigureOut">
              <a:rPr lang="en-GB" smtClean="0"/>
              <a:pPr/>
              <a:t>05/06/2013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2BD17-88B8-47DC-9690-90B37D16F31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A472A-A4F6-4DC6-BD37-55F12BCC4223}" type="datetimeFigureOut">
              <a:rPr lang="en-GB" smtClean="0"/>
              <a:pPr/>
              <a:t>05/06/2013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2BD17-88B8-47DC-9690-90B37D16F31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A472A-A4F6-4DC6-BD37-55F12BCC4223}" type="datetimeFigureOut">
              <a:rPr lang="en-GB" smtClean="0"/>
              <a:pPr/>
              <a:t>05/06/2013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2BD17-88B8-47DC-9690-90B37D16F31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r>
              <a:rPr lang="en-US" smtClean="0"/>
              <a:t>Click icon to add clip art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3776809-E9D7-4B38-B24E-9E03FCC774A9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8" name="Picture 7" descr="new FHS logo white.jpg"/>
          <p:cNvPicPr/>
          <p:nvPr userDrawn="1"/>
        </p:nvPicPr>
        <p:blipFill>
          <a:blip r:embed="rId2" cstate="print">
            <a:lum bright="74000" contrast="-44000"/>
          </a:blip>
          <a:stretch>
            <a:fillRect/>
          </a:stretch>
        </p:blipFill>
        <p:spPr>
          <a:xfrm>
            <a:off x="1979712" y="1"/>
            <a:ext cx="5289550" cy="60212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Science 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709628" y="692696"/>
            <a:ext cx="434372" cy="558558"/>
          </a:xfrm>
          <a:prstGeom prst="rect">
            <a:avLst/>
          </a:prstGeom>
        </p:spPr>
      </p:pic>
      <p:pic>
        <p:nvPicPr>
          <p:cNvPr id="10" name="Picture 9" descr="FHS Letterhead 2012 bottom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  <p:pic>
        <p:nvPicPr>
          <p:cNvPr id="11" name="Picture 10" descr="new FHS logo whit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72400" y="0"/>
            <a:ext cx="504056" cy="622595"/>
          </a:xfrm>
          <a:prstGeom prst="rect">
            <a:avLst/>
          </a:prstGeom>
        </p:spPr>
      </p:pic>
      <p:pic>
        <p:nvPicPr>
          <p:cNvPr id="12" name="Picture 11" descr="sportscolleges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8676456" y="0"/>
            <a:ext cx="467544" cy="6743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C9E66-BC42-42D2-AB27-AF3BC3588036}" type="datetimeFigureOut">
              <a:rPr lang="en-GB" smtClean="0"/>
              <a:pPr/>
              <a:t>05/06/2013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57A42-F4F2-41D4-9B02-B5341C8246A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C9E66-BC42-42D2-AB27-AF3BC3588036}" type="datetimeFigureOut">
              <a:rPr lang="en-GB" smtClean="0"/>
              <a:pPr/>
              <a:t>05/06/2013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57A42-F4F2-41D4-9B02-B5341C8246A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C9E66-BC42-42D2-AB27-AF3BC3588036}" type="datetimeFigureOut">
              <a:rPr lang="en-GB" smtClean="0"/>
              <a:pPr/>
              <a:t>05/06/2013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57A42-F4F2-41D4-9B02-B5341C8246A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C9E66-BC42-42D2-AB27-AF3BC3588036}" type="datetimeFigureOut">
              <a:rPr lang="en-GB" smtClean="0"/>
              <a:pPr/>
              <a:t>05/06/2013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57A42-F4F2-41D4-9B02-B5341C8246A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C9E66-BC42-42D2-AB27-AF3BC3588036}" type="datetimeFigureOut">
              <a:rPr lang="en-GB" smtClean="0"/>
              <a:pPr/>
              <a:t>05/06/2013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57A42-F4F2-41D4-9B02-B5341C8246A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C9E66-BC42-42D2-AB27-AF3BC3588036}" type="datetimeFigureOut">
              <a:rPr lang="en-GB" smtClean="0"/>
              <a:pPr/>
              <a:t>05/06/2013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57A42-F4F2-41D4-9B02-B5341C8246A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C9E66-BC42-42D2-AB27-AF3BC3588036}" type="datetimeFigureOut">
              <a:rPr lang="en-GB" smtClean="0"/>
              <a:pPr/>
              <a:t>05/06/2013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57A42-F4F2-41D4-9B02-B5341C8246A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ew FHS logo white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8172400" y="0"/>
            <a:ext cx="504056" cy="622595"/>
          </a:xfrm>
          <a:prstGeom prst="rect">
            <a:avLst/>
          </a:prstGeom>
        </p:spPr>
      </p:pic>
      <p:pic>
        <p:nvPicPr>
          <p:cNvPr id="8" name="Picture 7" descr="sportscolleges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8676456" y="0"/>
            <a:ext cx="467544" cy="674343"/>
          </a:xfrm>
          <a:prstGeom prst="rect">
            <a:avLst/>
          </a:prstGeom>
        </p:spPr>
      </p:pic>
      <p:pic>
        <p:nvPicPr>
          <p:cNvPr id="9" name="Picture 8" descr="new FHS logo white.jpg"/>
          <p:cNvPicPr/>
          <p:nvPr userDrawn="1"/>
        </p:nvPicPr>
        <p:blipFill>
          <a:blip r:embed="rId13" cstate="print">
            <a:lum bright="74000" contrast="-44000"/>
          </a:blip>
          <a:stretch>
            <a:fillRect/>
          </a:stretch>
        </p:blipFill>
        <p:spPr>
          <a:xfrm>
            <a:off x="1979712" y="0"/>
            <a:ext cx="5289550" cy="60212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Science logo.jp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8709628" y="692695"/>
            <a:ext cx="434372" cy="558558"/>
          </a:xfrm>
          <a:prstGeom prst="rect">
            <a:avLst/>
          </a:prstGeom>
        </p:spPr>
      </p:pic>
      <p:pic>
        <p:nvPicPr>
          <p:cNvPr id="11" name="Picture 10" descr="FHS Letterhead 2012 bottom.jp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0" y="6172199"/>
            <a:ext cx="9144000" cy="6858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C9E66-BC42-42D2-AB27-AF3BC3588036}" type="datetimeFigureOut">
              <a:rPr lang="en-GB" smtClean="0"/>
              <a:pPr/>
              <a:t>05/06/2013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57A42-F4F2-41D4-9B02-B5341C8246A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ience logo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709628" y="692696"/>
            <a:ext cx="434372" cy="558558"/>
          </a:xfrm>
          <a:prstGeom prst="rect">
            <a:avLst/>
          </a:prstGeom>
        </p:spPr>
      </p:pic>
      <p:pic>
        <p:nvPicPr>
          <p:cNvPr id="9" name="Picture 8" descr="FHS Letterhead 2012 bottom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  <p:pic>
        <p:nvPicPr>
          <p:cNvPr id="10" name="Picture 9" descr="new FHS logo white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8172400" y="0"/>
            <a:ext cx="504056" cy="622595"/>
          </a:xfrm>
          <a:prstGeom prst="rect">
            <a:avLst/>
          </a:prstGeom>
        </p:spPr>
      </p:pic>
      <p:pic>
        <p:nvPicPr>
          <p:cNvPr id="11" name="Picture 10" descr="sportscolleges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8676456" y="0"/>
            <a:ext cx="467544" cy="674343"/>
          </a:xfrm>
          <a:prstGeom prst="rect">
            <a:avLst/>
          </a:prstGeom>
        </p:spPr>
      </p:pic>
      <p:pic>
        <p:nvPicPr>
          <p:cNvPr id="7" name="Picture 6" descr="new FHS logo white.jpg"/>
          <p:cNvPicPr/>
          <p:nvPr/>
        </p:nvPicPr>
        <p:blipFill>
          <a:blip r:embed="rId16" cstate="print">
            <a:lum bright="74000" contrast="-44000"/>
          </a:blip>
          <a:stretch>
            <a:fillRect/>
          </a:stretch>
        </p:blipFill>
        <p:spPr>
          <a:xfrm>
            <a:off x="1979712" y="1"/>
            <a:ext cx="5289550" cy="60212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A472A-A4F6-4DC6-BD37-55F12BCC4223}" type="datetimeFigureOut">
              <a:rPr lang="en-GB" smtClean="0"/>
              <a:pPr/>
              <a:t>05/06/2013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2BD17-88B8-47DC-9690-90B37D16F31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n1_w89Q-ChA" TargetMode="External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268761"/>
            <a:ext cx="8712968" cy="2331690"/>
          </a:xfrm>
        </p:spPr>
        <p:txBody>
          <a:bodyPr>
            <a:normAutofit/>
          </a:bodyPr>
          <a:lstStyle/>
          <a:p>
            <a:r>
              <a:rPr lang="en-GB" b="1" dirty="0" smtClean="0"/>
              <a:t>Learning Aim </a:t>
            </a:r>
            <a:r>
              <a:rPr lang="en-GB" b="1" dirty="0" smtClean="0">
                <a:solidFill>
                  <a:srgbClr val="0070C0"/>
                </a:solidFill>
              </a:rPr>
              <a:t>A</a:t>
            </a:r>
            <a:r>
              <a:rPr lang="en-GB" b="1" dirty="0" smtClean="0"/>
              <a:t>:</a:t>
            </a:r>
            <a:br>
              <a:rPr lang="en-GB" b="1" dirty="0" smtClean="0"/>
            </a:br>
            <a:r>
              <a:rPr lang="en-GB" b="1" dirty="0" smtClean="0"/>
              <a:t> </a:t>
            </a:r>
            <a:br>
              <a:rPr lang="en-GB" b="1" dirty="0" smtClean="0"/>
            </a:b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Unit 1: Fitness for Sport and Exercise</a:t>
            </a:r>
          </a:p>
          <a:p>
            <a:r>
              <a:rPr lang="en-GB" sz="2800" i="1" dirty="0" smtClean="0">
                <a:solidFill>
                  <a:schemeClr val="tx1"/>
                </a:solidFill>
              </a:rPr>
              <a:t>Exercise Intensity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384" y="1844824"/>
            <a:ext cx="2818656" cy="1143000"/>
          </a:xfrm>
        </p:spPr>
        <p:txBody>
          <a:bodyPr/>
          <a:lstStyle/>
          <a:p>
            <a:r>
              <a:rPr lang="en-GB" b="1" u="sng" dirty="0" smtClean="0"/>
              <a:t>Borg Scale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" y="2996952"/>
            <a:ext cx="4114800" cy="3265815"/>
          </a:xfrm>
        </p:spPr>
        <p:txBody>
          <a:bodyPr>
            <a:normAutofit/>
          </a:bodyPr>
          <a:lstStyle/>
          <a:p>
            <a:r>
              <a:rPr lang="en-GB" sz="2400" dirty="0"/>
              <a:t>The Borg Scale </a:t>
            </a:r>
            <a:r>
              <a:rPr lang="en-GB" sz="2400" dirty="0" smtClean="0"/>
              <a:t>(1970)</a:t>
            </a:r>
            <a:r>
              <a:rPr lang="en-GB" sz="2400" dirty="0"/>
              <a:t> is a simple method </a:t>
            </a:r>
            <a:r>
              <a:rPr lang="en-GB" sz="2400" dirty="0" smtClean="0"/>
              <a:t>to rate </a:t>
            </a:r>
            <a:r>
              <a:rPr lang="en-GB" sz="2400" dirty="0"/>
              <a:t>an athlete's level of intensity in training and competition. </a:t>
            </a:r>
            <a:endParaRPr lang="en-GB" sz="2400" dirty="0" smtClean="0"/>
          </a:p>
          <a:p>
            <a:r>
              <a:rPr lang="en-GB" sz="2400" dirty="0" smtClean="0"/>
              <a:t>Rating of Perceived exertion (RPE) </a:t>
            </a:r>
            <a:r>
              <a:rPr lang="en-GB" sz="2400" dirty="0"/>
              <a:t>is an individual's rating of </a:t>
            </a:r>
            <a:r>
              <a:rPr lang="en-GB" sz="2400" dirty="0" smtClean="0"/>
              <a:t>how </a:t>
            </a:r>
            <a:r>
              <a:rPr lang="en-GB" sz="2400" b="1" dirty="0" smtClean="0"/>
              <a:t>hard</a:t>
            </a:r>
            <a:r>
              <a:rPr lang="en-GB" sz="2400" dirty="0" smtClean="0"/>
              <a:t> they are finding the exercise</a:t>
            </a:r>
            <a:endParaRPr lang="en-GB" sz="2400" dirty="0"/>
          </a:p>
        </p:txBody>
      </p:sp>
      <p:pic>
        <p:nvPicPr>
          <p:cNvPr id="2050" name="Picture 2" descr="http://t1.gstatic.com/images?q=tbn:ANd9GcR-5RMLyarWg8PgsAgFE1s5JlrxSTAHzQEXoMrGZ0FIu0KmnGQ5S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32" y="-4693"/>
            <a:ext cx="178802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39952" y="476672"/>
            <a:ext cx="4752528" cy="5509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15 </a:t>
            </a:r>
            <a:r>
              <a:rPr lang="en-GB" sz="2400" b="1" dirty="0"/>
              <a:t>Point </a:t>
            </a:r>
            <a:r>
              <a:rPr lang="en-GB" sz="2400" b="1" dirty="0" smtClean="0"/>
              <a:t>Scale</a:t>
            </a:r>
          </a:p>
          <a:p>
            <a:endParaRPr lang="en-GB" sz="2400" b="1" dirty="0"/>
          </a:p>
          <a:p>
            <a:r>
              <a:rPr lang="en-GB" sz="1900" dirty="0"/>
              <a:t>6 - 20% effort</a:t>
            </a:r>
          </a:p>
          <a:p>
            <a:r>
              <a:rPr lang="en-GB" sz="1900" dirty="0"/>
              <a:t>7 - 30% effort - Very, very light (Rest)</a:t>
            </a:r>
          </a:p>
          <a:p>
            <a:r>
              <a:rPr lang="en-GB" sz="1900" dirty="0"/>
              <a:t>8 - 40% effort</a:t>
            </a:r>
          </a:p>
          <a:p>
            <a:r>
              <a:rPr lang="en-GB" sz="1900" dirty="0"/>
              <a:t>9 - 50% effort - Very light - gentle walking</a:t>
            </a:r>
          </a:p>
          <a:p>
            <a:r>
              <a:rPr lang="en-GB" sz="1900" dirty="0"/>
              <a:t>10 - 55% effort</a:t>
            </a:r>
          </a:p>
          <a:p>
            <a:r>
              <a:rPr lang="en-GB" sz="1900" dirty="0"/>
              <a:t>11 - 60% effort - Fairly light</a:t>
            </a:r>
          </a:p>
          <a:p>
            <a:r>
              <a:rPr lang="en-GB" sz="1900" dirty="0"/>
              <a:t>12 - 65% effort</a:t>
            </a:r>
          </a:p>
          <a:p>
            <a:r>
              <a:rPr lang="en-GB" sz="1900" dirty="0"/>
              <a:t>13 - 70% effort - Somewhat hard - steady pace</a:t>
            </a:r>
          </a:p>
          <a:p>
            <a:r>
              <a:rPr lang="en-GB" sz="1900" dirty="0"/>
              <a:t>14 - 75% effort</a:t>
            </a:r>
          </a:p>
          <a:p>
            <a:r>
              <a:rPr lang="en-GB" sz="1900" dirty="0"/>
              <a:t>15 - 80% effort - Hard</a:t>
            </a:r>
          </a:p>
          <a:p>
            <a:r>
              <a:rPr lang="en-GB" sz="1900" dirty="0"/>
              <a:t>16 - 85% effort</a:t>
            </a:r>
          </a:p>
          <a:p>
            <a:r>
              <a:rPr lang="en-GB" sz="1900" dirty="0"/>
              <a:t>17 - 90% effort - Very hard</a:t>
            </a:r>
          </a:p>
          <a:p>
            <a:r>
              <a:rPr lang="en-GB" sz="1900" dirty="0"/>
              <a:t>18 - 95% effort</a:t>
            </a:r>
          </a:p>
          <a:p>
            <a:r>
              <a:rPr lang="en-GB" sz="1900" dirty="0"/>
              <a:t>19 - 100% effort - Very, very hard</a:t>
            </a:r>
          </a:p>
          <a:p>
            <a:r>
              <a:rPr lang="en-GB" sz="1900" dirty="0"/>
              <a:t>20 - Exhaustion</a:t>
            </a:r>
          </a:p>
          <a:p>
            <a:r>
              <a:rPr lang="en-GB" sz="19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958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-27384"/>
            <a:ext cx="8229600" cy="1143000"/>
          </a:xfrm>
        </p:spPr>
        <p:txBody>
          <a:bodyPr/>
          <a:lstStyle/>
          <a:p>
            <a:r>
              <a:rPr lang="en-GB" b="1" u="sng" dirty="0" smtClean="0"/>
              <a:t>Rating of Perceived Exertion (RPE)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712968" cy="110872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Using the </a:t>
            </a:r>
            <a:r>
              <a:rPr lang="en-GB" b="1" dirty="0" smtClean="0"/>
              <a:t>Borg Scale</a:t>
            </a:r>
            <a:r>
              <a:rPr lang="en-GB" dirty="0" smtClean="0"/>
              <a:t> in your notebook give the following sports a </a:t>
            </a:r>
            <a:r>
              <a:rPr lang="en-GB" b="1" dirty="0" smtClean="0"/>
              <a:t>RPE score</a:t>
            </a:r>
            <a:r>
              <a:rPr lang="en-GB" dirty="0" smtClean="0"/>
              <a:t>:</a:t>
            </a:r>
            <a:endParaRPr lang="en-GB" dirty="0"/>
          </a:p>
        </p:txBody>
      </p:sp>
      <p:pic>
        <p:nvPicPr>
          <p:cNvPr id="1026" name="Picture 2" descr="http://livingforsport.skysports.com/assets/assets/images/2012/09/TimPrendergast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181317"/>
            <a:ext cx="2736304" cy="20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tzallonyou.com/wp-content/uploads/2012/05/lebron-james-2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8920"/>
            <a:ext cx="180020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tatic.guim.co.uk/sys-images/Sport/Pix/pictures/2012/8/5/1344200215879/Usain-Bolt-wins-01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529005"/>
            <a:ext cx="2640293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3.bp.blogspot.com/-JHxcZAxO9iY/T1CjHo2L9OI/AAAAAAAABio/idzilcEITMw/s1600/raymond-van-barneveld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492896"/>
            <a:ext cx="2640293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5796136" y="2492896"/>
            <a:ext cx="3240360" cy="151216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What RPE 20 (Exhaustion)</a:t>
            </a:r>
          </a:p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 looks like . . .</a:t>
            </a:r>
            <a:endParaRPr lang="en-GB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89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16" y="116632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Relationship between </a:t>
            </a:r>
            <a:br>
              <a:rPr lang="en-GB" b="1" dirty="0" smtClean="0"/>
            </a:br>
            <a:r>
              <a:rPr lang="en-GB" b="1" dirty="0" smtClean="0"/>
              <a:t>RPE &amp; HR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845837"/>
            <a:ext cx="8229600" cy="38955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An athlete can use their Rating of Perceived Exertion (RPE) to calculate what their working heart rate should be or vice versa.</a:t>
            </a:r>
          </a:p>
          <a:p>
            <a:pPr marL="0" indent="0">
              <a:buNone/>
            </a:pPr>
            <a:endParaRPr lang="en-GB" sz="2400" dirty="0"/>
          </a:p>
          <a:p>
            <a:pPr marL="0" indent="0" algn="ctr">
              <a:buNone/>
            </a:pPr>
            <a:r>
              <a:rPr lang="en-GB" b="1" dirty="0" smtClean="0"/>
              <a:t>RPE    ×   10  =   HR (</a:t>
            </a:r>
            <a:r>
              <a:rPr lang="en-GB" b="1" dirty="0" err="1" smtClean="0"/>
              <a:t>bpm</a:t>
            </a:r>
            <a:r>
              <a:rPr lang="en-GB" b="1" dirty="0" smtClean="0"/>
              <a:t>)</a:t>
            </a:r>
          </a:p>
          <a:p>
            <a:pPr marL="0" indent="0" algn="ctr">
              <a:buNone/>
            </a:pPr>
            <a:endParaRPr lang="en-GB" sz="800" b="1" dirty="0"/>
          </a:p>
          <a:p>
            <a:pPr marL="514350" indent="-514350">
              <a:buFont typeface="+mj-lt"/>
              <a:buAutoNum type="arabicPeriod"/>
            </a:pPr>
            <a:r>
              <a:rPr lang="en-GB" sz="2000" b="1" dirty="0" smtClean="0"/>
              <a:t>If an athlete rates their run as being a 9 on the Borg Scale what is their working Heart Rate?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b="1" dirty="0" smtClean="0"/>
              <a:t>If an athlete takes their working heart rate during a circuit training session and it is 110 </a:t>
            </a:r>
            <a:r>
              <a:rPr lang="en-GB" sz="2000" b="1" dirty="0" err="1" smtClean="0"/>
              <a:t>bpm</a:t>
            </a:r>
            <a:r>
              <a:rPr lang="en-GB" sz="2000" b="1" dirty="0" smtClean="0"/>
              <a:t>, what is their RPE?</a:t>
            </a:r>
            <a:endParaRPr lang="en-GB" sz="2000" b="1" dirty="0"/>
          </a:p>
        </p:txBody>
      </p:sp>
      <p:pic>
        <p:nvPicPr>
          <p:cNvPr id="4" name="Picture 2" descr="http://t1.gstatic.com/images?q=tbn:ANd9GcR-5RMLyarWg8PgsAgFE1s5JlrxSTAHzQEXoMrGZ0FIu0KmnGQ5S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01"/>
          <a:stretch/>
        </p:blipFill>
        <p:spPr bwMode="auto">
          <a:xfrm>
            <a:off x="1403648" y="1124745"/>
            <a:ext cx="1620179" cy="158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t0.gstatic.com/images?q=tbn:ANd9GcQi7NHAQLN-Jn6Qu451O2k1VEKvMmYt4I8yHpCPV6WgfnHHB-gvHw:www.zeitnews.org/sites/default/files/resize/images/stories/storypics/AppliedSciences/heart-rate-training-parti-299x23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26"/>
          <a:stretch/>
        </p:blipFill>
        <p:spPr bwMode="auto">
          <a:xfrm>
            <a:off x="5436096" y="1124744"/>
            <a:ext cx="1620000" cy="158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89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F.I.T.T. Principle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F</a:t>
            </a:r>
            <a:r>
              <a:rPr lang="en-GB" b="1" dirty="0" smtClean="0"/>
              <a:t>REQUENCY</a:t>
            </a:r>
            <a:r>
              <a:rPr lang="en-GB" dirty="0" smtClean="0"/>
              <a:t> – </a:t>
            </a:r>
          </a:p>
          <a:p>
            <a:pPr marL="0" indent="0">
              <a:buNone/>
            </a:pPr>
            <a:r>
              <a:rPr lang="en-GB" dirty="0" smtClean="0"/>
              <a:t>the </a:t>
            </a:r>
            <a:r>
              <a:rPr lang="en-GB" u="sng" dirty="0" smtClean="0"/>
              <a:t>number</a:t>
            </a:r>
            <a:r>
              <a:rPr lang="en-GB" dirty="0" smtClean="0"/>
              <a:t> of training sessions completed per </a:t>
            </a:r>
            <a:r>
              <a:rPr lang="en-GB" u="sng" dirty="0" smtClean="0"/>
              <a:t>week</a:t>
            </a:r>
            <a:r>
              <a:rPr lang="en-GB" dirty="0" smtClean="0"/>
              <a:t>.</a:t>
            </a:r>
            <a:endParaRPr lang="en-GB" dirty="0" smtClean="0">
              <a:solidFill>
                <a:srgbClr val="0070C0"/>
              </a:solidFill>
            </a:endParaRPr>
          </a:p>
          <a:p>
            <a:endParaRPr lang="en-GB" dirty="0" smtClean="0"/>
          </a:p>
          <a:p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en-GB" b="1" dirty="0" smtClean="0"/>
              <a:t>NTENSITY</a:t>
            </a:r>
            <a:r>
              <a:rPr lang="en-GB" dirty="0" smtClean="0"/>
              <a:t> – </a:t>
            </a:r>
          </a:p>
          <a:p>
            <a:pPr marL="0" indent="0">
              <a:buNone/>
            </a:pPr>
            <a:r>
              <a:rPr lang="en-GB" dirty="0"/>
              <a:t>h</a:t>
            </a:r>
            <a:r>
              <a:rPr lang="en-GB" dirty="0" smtClean="0"/>
              <a:t>ow </a:t>
            </a:r>
            <a:r>
              <a:rPr lang="en-GB" u="sng" dirty="0" smtClean="0"/>
              <a:t>hard</a:t>
            </a:r>
            <a:r>
              <a:rPr lang="en-GB" dirty="0" smtClean="0"/>
              <a:t> training will be.</a:t>
            </a:r>
            <a:endParaRPr lang="en-GB" dirty="0" smtClean="0">
              <a:solidFill>
                <a:srgbClr val="0070C0"/>
              </a:solidFill>
            </a:endParaRPr>
          </a:p>
          <a:p>
            <a:endParaRPr lang="en-GB" dirty="0" smtClean="0"/>
          </a:p>
          <a:p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GB" b="1" dirty="0" smtClean="0"/>
              <a:t>IME</a:t>
            </a:r>
            <a:r>
              <a:rPr lang="en-GB" dirty="0" smtClean="0"/>
              <a:t> – </a:t>
            </a:r>
          </a:p>
          <a:p>
            <a:pPr marL="0" indent="0">
              <a:buNone/>
            </a:pPr>
            <a:r>
              <a:rPr lang="en-GB" dirty="0" smtClean="0"/>
              <a:t>how </a:t>
            </a:r>
            <a:r>
              <a:rPr lang="en-GB" u="sng" dirty="0" smtClean="0"/>
              <a:t>long</a:t>
            </a:r>
            <a:r>
              <a:rPr lang="en-GB" dirty="0" smtClean="0"/>
              <a:t> training sessions will be</a:t>
            </a:r>
            <a:endParaRPr lang="en-GB" dirty="0" smtClean="0">
              <a:solidFill>
                <a:srgbClr val="0070C0"/>
              </a:solidFill>
            </a:endParaRPr>
          </a:p>
          <a:p>
            <a:endParaRPr lang="en-GB" dirty="0" smtClean="0"/>
          </a:p>
          <a:p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GB" b="1" dirty="0" smtClean="0"/>
              <a:t>YPE</a:t>
            </a:r>
            <a:r>
              <a:rPr lang="en-GB" dirty="0" smtClean="0"/>
              <a:t> – </a:t>
            </a:r>
          </a:p>
          <a:p>
            <a:pPr marL="0" indent="0">
              <a:buNone/>
            </a:pPr>
            <a:r>
              <a:rPr lang="en-GB" dirty="0"/>
              <a:t>s</a:t>
            </a:r>
            <a:r>
              <a:rPr lang="en-GB" dirty="0" smtClean="0"/>
              <a:t>electing a training </a:t>
            </a:r>
            <a:r>
              <a:rPr lang="en-GB" u="sng" dirty="0" smtClean="0"/>
              <a:t>method</a:t>
            </a:r>
            <a:r>
              <a:rPr lang="en-GB" dirty="0" smtClean="0"/>
              <a:t> to improve a </a:t>
            </a:r>
            <a:r>
              <a:rPr lang="en-GB" u="sng" dirty="0" smtClean="0"/>
              <a:t>specific</a:t>
            </a:r>
            <a:r>
              <a:rPr lang="en-GB" dirty="0" smtClean="0"/>
              <a:t> component of personal fitness and/or </a:t>
            </a:r>
            <a:r>
              <a:rPr lang="en-GB" u="sng" dirty="0" smtClean="0"/>
              <a:t>sports</a:t>
            </a:r>
            <a:r>
              <a:rPr lang="en-GB" dirty="0" smtClean="0"/>
              <a:t> performance.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072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44825"/>
            <a:ext cx="4680520" cy="4392488"/>
          </a:xfrm>
          <a:ln w="6350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You have been asked by FHS to tweet on a personal trainer’s Twitter Page to summarise today’s lesson.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 smtClean="0"/>
              <a:t>In no more than 140 characters </a:t>
            </a:r>
            <a:r>
              <a:rPr lang="en-GB" b="1" u="sng" dirty="0" smtClean="0"/>
              <a:t>summarise</a:t>
            </a:r>
            <a:r>
              <a:rPr lang="en-GB" b="1" dirty="0" smtClean="0"/>
              <a:t> what you have learnt about </a:t>
            </a:r>
            <a:r>
              <a:rPr lang="en-GB" b="1" u="sng" dirty="0" smtClean="0"/>
              <a:t>exercise intensity</a:t>
            </a:r>
            <a:r>
              <a:rPr lang="en-GB" b="1" dirty="0" smtClean="0"/>
              <a:t>.</a:t>
            </a:r>
            <a:endParaRPr lang="en-GB" b="1" dirty="0"/>
          </a:p>
        </p:txBody>
      </p:sp>
      <p:pic>
        <p:nvPicPr>
          <p:cNvPr id="2050" name="Picture 2" descr="http://www.itechcode.com/wp-content/uploads/2012/12/Twitt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6632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rack.0.mshcdn.com/media/ZgkyMDEyLzEyLzA0LzdlL2hvd3RvZW1haWx0LjVqSi5qcGcKcAl0aHVtYgk5NTB4NTM0IwplCWpwZw/893aae8b/93c/how-to-email-tweets-directly-from-twitter-s-website-692a5ff81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3"/>
          <a:stretch/>
        </p:blipFill>
        <p:spPr bwMode="auto">
          <a:xfrm>
            <a:off x="0" y="-23821"/>
            <a:ext cx="2346763" cy="158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lafitness.co.uk/content/images/Personal%20Training/personal-trainer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501008"/>
            <a:ext cx="3514725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99792" y="332656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chemeClr val="tx2"/>
                </a:solidFill>
              </a:rPr>
              <a:t>TWEET</a:t>
            </a:r>
            <a:endParaRPr lang="en-GB" sz="4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13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GB" b="1" u="sng" dirty="0" smtClean="0"/>
              <a:t>Review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6046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/>
              <a:t>Can you </a:t>
            </a:r>
            <a:r>
              <a:rPr lang="en-GB" sz="2800" b="1" u="sng" dirty="0" smtClean="0"/>
              <a:t>explain</a:t>
            </a:r>
            <a:r>
              <a:rPr lang="en-GB" sz="2800" dirty="0" smtClean="0"/>
              <a:t> the following words to your partner: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l="13977" t="17956" r="12814" b="11602"/>
          <a:stretch>
            <a:fillRect/>
          </a:stretch>
        </p:blipFill>
        <p:spPr bwMode="auto">
          <a:xfrm>
            <a:off x="179512" y="1220189"/>
            <a:ext cx="8964488" cy="501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6127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Unit Content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i="1" dirty="0" smtClean="0"/>
              <a:t>Copy this into your notebook:</a:t>
            </a:r>
          </a:p>
          <a:p>
            <a:pPr>
              <a:buNone/>
            </a:pPr>
            <a:endParaRPr lang="en-GB" i="1" dirty="0" smtClean="0"/>
          </a:p>
          <a:p>
            <a:pPr>
              <a:buNone/>
            </a:pPr>
            <a:r>
              <a:rPr lang="en-GB" sz="2400" b="1" u="sng" dirty="0" smtClean="0"/>
              <a:t>Topic A.4 Exercise Intensity and how it can be determined</a:t>
            </a:r>
          </a:p>
          <a:p>
            <a:r>
              <a:rPr lang="en-GB" sz="2400" dirty="0" smtClean="0"/>
              <a:t>Exercise Intensity</a:t>
            </a:r>
          </a:p>
          <a:p>
            <a:r>
              <a:rPr lang="en-GB" sz="2400" dirty="0" smtClean="0"/>
              <a:t>Training Zones</a:t>
            </a:r>
          </a:p>
          <a:p>
            <a:r>
              <a:rPr lang="en-GB" sz="2400" dirty="0" smtClean="0"/>
              <a:t>Borg Scale/RPE Scale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://www.mcalcio.com/wordpress/wp-content/uploads/2007/12/26-erik-sjoqvist-is-exhausted-at-the-finish-line-of-the-5000m-ev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340768"/>
            <a:ext cx="2702553" cy="165618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024336" cy="796950"/>
          </a:xfrm>
        </p:spPr>
        <p:txBody>
          <a:bodyPr/>
          <a:lstStyle/>
          <a:p>
            <a:r>
              <a:rPr lang="en-GB" b="1" dirty="0" smtClean="0"/>
              <a:t>Connector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764704"/>
            <a:ext cx="8219256" cy="604664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How </a:t>
            </a:r>
            <a:r>
              <a:rPr lang="en-GB" b="1" i="1" u="sng" dirty="0" smtClean="0"/>
              <a:t>hard</a:t>
            </a:r>
            <a:r>
              <a:rPr lang="en-GB" dirty="0" smtClean="0"/>
              <a:t> do you think each person is working?</a:t>
            </a:r>
          </a:p>
        </p:txBody>
      </p:sp>
      <p:pic>
        <p:nvPicPr>
          <p:cNvPr id="1026" name="Picture 2" descr="http://t3.gstatic.com/images?q=tbn:ANd9GcQllxJrRCjiWvlF_gtDvy_POaHqMJ4f-snkH47CwekjlhwrZHf0uw:www.standard.co.uk/incoming/article8130140.ece/ALTERNATES/w620/eLib_49135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14924"/>
            <a:ext cx="2619375" cy="1743076"/>
          </a:xfrm>
          <a:prstGeom prst="rect">
            <a:avLst/>
          </a:prstGeom>
          <a:noFill/>
        </p:spPr>
      </p:pic>
      <p:pic>
        <p:nvPicPr>
          <p:cNvPr id="1028" name="Picture 4" descr="http://t3.gstatic.com/images?q=tbn:ANd9GcSS9APVv08Pmr822yFYyjDVB-_bbnABt6gvsBIYAdasGihonhHi:img.ibtimes.com/www/data/images/full/2012/04/22/265986-london-marathon-2012-in-pictures-prince-harry-greets-winners-at-finis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5081943"/>
            <a:ext cx="2094359" cy="1776057"/>
          </a:xfrm>
          <a:prstGeom prst="rect">
            <a:avLst/>
          </a:prstGeom>
          <a:noFill/>
        </p:spPr>
      </p:pic>
      <p:pic>
        <p:nvPicPr>
          <p:cNvPr id="1030" name="Picture 6" descr="http://static.guim.co.uk/sys-images/Guardian/Pix/pictures/2012/6/8/1339177304056/Young-men-and-a-woman-doi-008.jpg"/>
          <p:cNvPicPr>
            <a:picLocks noChangeAspect="1" noChangeArrowheads="1"/>
          </p:cNvPicPr>
          <p:nvPr/>
        </p:nvPicPr>
        <p:blipFill>
          <a:blip r:embed="rId5" cstate="print"/>
          <a:srcRect l="25291"/>
          <a:stretch>
            <a:fillRect/>
          </a:stretch>
        </p:blipFill>
        <p:spPr bwMode="auto">
          <a:xfrm>
            <a:off x="6902494" y="2852936"/>
            <a:ext cx="2241505" cy="1800200"/>
          </a:xfrm>
          <a:prstGeom prst="rect">
            <a:avLst/>
          </a:prstGeom>
          <a:noFill/>
        </p:spPr>
      </p:pic>
      <p:pic>
        <p:nvPicPr>
          <p:cNvPr id="1034" name="Picture 10" descr="http://static.guim.co.uk/sys-images/Sport/Pix/pictures/2012/8/4/1344092628392/Great-Britains-Mark-Hunte-00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356992"/>
            <a:ext cx="2915816" cy="1656184"/>
          </a:xfrm>
          <a:prstGeom prst="rect">
            <a:avLst/>
          </a:prstGeom>
          <a:noFill/>
        </p:spPr>
      </p:pic>
      <p:pic>
        <p:nvPicPr>
          <p:cNvPr id="1038" name="Picture 14" descr="http://t2.gstatic.com/images?q=tbn:ANd9GcQufQ7QfN618RX6Prpglta2pU7dKHlQcaI5yDCPE2jaTuCYhGTE:techsciencedaily.com/wp-content/uploads/2013/01/climbing-wall.jpg"/>
          <p:cNvPicPr>
            <a:picLocks noChangeAspect="1" noChangeArrowheads="1"/>
          </p:cNvPicPr>
          <p:nvPr/>
        </p:nvPicPr>
        <p:blipFill>
          <a:blip r:embed="rId7" cstate="print"/>
          <a:srcRect l="-4131" t="23610" r="-3277" b="7913"/>
          <a:stretch>
            <a:fillRect/>
          </a:stretch>
        </p:blipFill>
        <p:spPr bwMode="auto">
          <a:xfrm>
            <a:off x="7127776" y="5057800"/>
            <a:ext cx="2016224" cy="1800200"/>
          </a:xfrm>
          <a:prstGeom prst="rect">
            <a:avLst/>
          </a:prstGeom>
          <a:noFill/>
        </p:spPr>
      </p:pic>
      <p:pic>
        <p:nvPicPr>
          <p:cNvPr id="1040" name="Picture 16" descr="http://t2.gstatic.com/images?q=tbn:ANd9GcTVyzhDnxH5bC-4cJuRbZhANB6jW-q3HR_tAsJ60s0RPSzRmMo0VQ:www.valleybrookholidays.com/assets/images/cycle-family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71800" y="1556792"/>
            <a:ext cx="2411760" cy="1656184"/>
          </a:xfrm>
          <a:prstGeom prst="rect">
            <a:avLst/>
          </a:prstGeom>
          <a:noFill/>
        </p:spPr>
      </p:pic>
      <p:pic>
        <p:nvPicPr>
          <p:cNvPr id="1044" name="Picture 20" descr="http://t2.gstatic.com/images?q=tbn:ANd9GcTqS7wm_HLyKANiLqXgJvJ7OtssHhX7MYRvTdb27q5m5pO40DkQ:tamarsearchblog.typepad.co.uk/.a/6a00e0098cc7d5883301156fce00c3970b-800wi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79712" y="4725144"/>
            <a:ext cx="2619375" cy="1743076"/>
          </a:xfrm>
          <a:prstGeom prst="rect">
            <a:avLst/>
          </a:prstGeom>
          <a:noFill/>
        </p:spPr>
      </p:pic>
      <p:pic>
        <p:nvPicPr>
          <p:cNvPr id="1046" name="Picture 22" descr="http://t3.gstatic.com/images?q=tbn:ANd9GcR2gFDdveqQLmTuCml5zbnn9lIfphKlUq1D_1R8oB16vEQUW3QX:static.guim.co.uk/sys-images/Sport/Pix/pictures/2008/12/30/1230661738193/Phil-Taylor-00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8520" y="1628800"/>
            <a:ext cx="2519264" cy="1657351"/>
          </a:xfrm>
          <a:prstGeom prst="rect">
            <a:avLst/>
          </a:prstGeom>
          <a:noFill/>
        </p:spPr>
      </p:pic>
      <p:pic>
        <p:nvPicPr>
          <p:cNvPr id="1042" name="Picture 18" descr="http://4.bp.blogspot.com/-862JQR6W4es/Twwk7_7C22I/AAAAAAAAHoM/jbGbvC_eTyw/s320/blog%2BshotIMG_6629.jpg"/>
          <p:cNvPicPr>
            <a:picLocks noChangeAspect="1" noChangeArrowheads="1"/>
          </p:cNvPicPr>
          <p:nvPr/>
        </p:nvPicPr>
        <p:blipFill>
          <a:blip r:embed="rId11" cstate="print"/>
          <a:srcRect r="-12500"/>
          <a:stretch>
            <a:fillRect/>
          </a:stretch>
        </p:blipFill>
        <p:spPr bwMode="auto">
          <a:xfrm>
            <a:off x="2771800" y="3068960"/>
            <a:ext cx="2376264" cy="1584176"/>
          </a:xfrm>
          <a:prstGeom prst="rect">
            <a:avLst/>
          </a:prstGeom>
          <a:noFill/>
        </p:spPr>
      </p:pic>
      <p:pic>
        <p:nvPicPr>
          <p:cNvPr id="1032" name="Picture 8" descr="http://farm9.staticflickr.com/8449/7933902302_47d5db1d39_z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932040" y="2996952"/>
            <a:ext cx="2051720" cy="2051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GB" b="1" dirty="0" smtClean="0"/>
              <a:t>Learning Aims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07901"/>
            <a:ext cx="8686800" cy="492941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GB" b="1" i="1" dirty="0" smtClean="0"/>
              <a:t>All</a:t>
            </a:r>
            <a:r>
              <a:rPr lang="en-GB" dirty="0" smtClean="0"/>
              <a:t>: 	</a:t>
            </a:r>
            <a:r>
              <a:rPr lang="en-GB" sz="3000" dirty="0" smtClean="0"/>
              <a:t>will understand how  exercise intensity is  	</a:t>
            </a:r>
            <a:r>
              <a:rPr lang="en-GB" sz="3000" u="sng" dirty="0" smtClean="0"/>
              <a:t>measured</a:t>
            </a:r>
            <a:r>
              <a:rPr lang="en-GB" sz="3000" dirty="0" smtClean="0"/>
              <a:t> </a:t>
            </a:r>
          </a:p>
          <a:p>
            <a:pPr>
              <a:buNone/>
            </a:pPr>
            <a:r>
              <a:rPr lang="en-GB" b="1" i="1" dirty="0" smtClean="0"/>
              <a:t>All</a:t>
            </a:r>
            <a:r>
              <a:rPr lang="en-GB" dirty="0" smtClean="0"/>
              <a:t>: 	</a:t>
            </a:r>
            <a:r>
              <a:rPr lang="en-GB" sz="3000" dirty="0" smtClean="0"/>
              <a:t>will understand the </a:t>
            </a:r>
            <a:r>
              <a:rPr lang="en-GB" sz="3000" u="sng" dirty="0" smtClean="0"/>
              <a:t>training zone</a:t>
            </a:r>
            <a:r>
              <a:rPr lang="en-GB" sz="3000" dirty="0" smtClean="0"/>
              <a:t> required to 	improve cardiovascular health and fitness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b="1" i="1" dirty="0" smtClean="0"/>
              <a:t>Most</a:t>
            </a:r>
            <a:r>
              <a:rPr lang="en-GB" dirty="0" smtClean="0"/>
              <a:t>: </a:t>
            </a:r>
            <a:r>
              <a:rPr lang="en-GB" sz="3000" dirty="0" smtClean="0"/>
              <a:t>will understand how to </a:t>
            </a:r>
            <a:r>
              <a:rPr lang="en-GB" sz="3000" u="sng" dirty="0" smtClean="0"/>
              <a:t>adjust</a:t>
            </a:r>
            <a:r>
              <a:rPr lang="en-GB" sz="3000" dirty="0" smtClean="0"/>
              <a:t> exercise intensity 	  to increase health and fitness</a:t>
            </a:r>
          </a:p>
          <a:p>
            <a:pPr>
              <a:buNone/>
            </a:pPr>
            <a:endParaRPr lang="en-GB" sz="3000" dirty="0" smtClean="0"/>
          </a:p>
          <a:p>
            <a:pPr>
              <a:buNone/>
            </a:pPr>
            <a:r>
              <a:rPr lang="en-GB" sz="3000" b="1" i="1" dirty="0" smtClean="0"/>
              <a:t>Some: </a:t>
            </a:r>
            <a:r>
              <a:rPr lang="en-GB" sz="2800" dirty="0" smtClean="0"/>
              <a:t>will be able to </a:t>
            </a:r>
            <a:r>
              <a:rPr lang="en-GB" sz="2800" u="sng" dirty="0" smtClean="0"/>
              <a:t>recommend </a:t>
            </a:r>
            <a:r>
              <a:rPr lang="en-GB" sz="2800" dirty="0" smtClean="0"/>
              <a:t>ways to increase 	  	  exercise intensity</a:t>
            </a:r>
            <a:endParaRPr lang="en-GB" sz="33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Arrow Connector 13"/>
          <p:cNvCxnSpPr/>
          <p:nvPr/>
        </p:nvCxnSpPr>
        <p:spPr>
          <a:xfrm flipH="1">
            <a:off x="5248997" y="1282185"/>
            <a:ext cx="2347339" cy="1943161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800" y="0"/>
            <a:ext cx="3322712" cy="1143000"/>
          </a:xfrm>
        </p:spPr>
        <p:txBody>
          <a:bodyPr/>
          <a:lstStyle/>
          <a:p>
            <a:r>
              <a:rPr lang="en-GB" b="1" dirty="0" smtClean="0"/>
              <a:t>Intensity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539" y="1205880"/>
            <a:ext cx="8507288" cy="7109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800" i="1" dirty="0" smtClean="0"/>
              <a:t>“How </a:t>
            </a:r>
            <a:r>
              <a:rPr lang="en-GB" sz="2800" b="1" i="1" u="sng" dirty="0" smtClean="0"/>
              <a:t>hard </a:t>
            </a:r>
            <a:r>
              <a:rPr lang="en-GB" sz="2800" i="1" dirty="0" smtClean="0"/>
              <a:t>training will be.”</a:t>
            </a:r>
          </a:p>
          <a:p>
            <a:pPr marL="0" indent="0">
              <a:buNone/>
            </a:pPr>
            <a:endParaRPr lang="en-GB" sz="800" dirty="0" smtClean="0"/>
          </a:p>
          <a:p>
            <a:pPr marL="0" indent="0">
              <a:buNone/>
            </a:pPr>
            <a:endParaRPr lang="en-GB" sz="800" dirty="0" smtClean="0"/>
          </a:p>
          <a:p>
            <a:pPr marL="0" indent="0">
              <a:buNone/>
            </a:pPr>
            <a:endParaRPr lang="en-GB" sz="800" dirty="0" smtClean="0"/>
          </a:p>
        </p:txBody>
      </p:sp>
      <p:pic>
        <p:nvPicPr>
          <p:cNvPr id="10242" name="Picture 2" descr="http://t2.gstatic.com/images?q=tbn:ANd9GcQeBbDIVZEx2SqKxSoVs5C1U-8vGEBT2MyWrLluXmmukuSjJg7L:3.bp.blogspot.com/--MHos2_5BtU/Tgni4kFhugI/AAAAAAAAACw/PsRxTRxpYyo/s1600/swea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29200"/>
            <a:ext cx="2195736" cy="1628800"/>
          </a:xfrm>
          <a:prstGeom prst="rect">
            <a:avLst/>
          </a:prstGeom>
          <a:noFill/>
        </p:spPr>
      </p:pic>
      <p:pic>
        <p:nvPicPr>
          <p:cNvPr id="10244" name="Picture 4" descr="http://t3.gstatic.com/images?q=tbn:ANd9GcSwBJ-l1jsq5DZtUdb7GotdegkHxE8ykw1SBGAbZkQq0dZxqX21pw:3.bp.blogspot.com/-Ta-6BsfP4PU/T-hnepqCWNI/AAAAAAAAAg0/68LKz7EsjN4/s1600/workout-sweat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5229200"/>
            <a:ext cx="2419350" cy="1628800"/>
          </a:xfrm>
          <a:prstGeom prst="rect">
            <a:avLst/>
          </a:prstGeom>
          <a:noFill/>
        </p:spPr>
      </p:pic>
      <p:pic>
        <p:nvPicPr>
          <p:cNvPr id="10246" name="Picture 6" descr="http://t0.gstatic.com/images?q=tbn:ANd9GcQTA4dkJXYypYSQvxePxk50RsrFZx_crPhy2zgUuKBGLSAh4PsY:images.teamsugar.com/files/users/1/12981/34_2007/sweating-fitnes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5229200"/>
            <a:ext cx="2304256" cy="1628800"/>
          </a:xfrm>
          <a:prstGeom prst="rect">
            <a:avLst/>
          </a:prstGeom>
          <a:noFill/>
        </p:spPr>
      </p:pic>
      <p:pic>
        <p:nvPicPr>
          <p:cNvPr id="10248" name="Picture 8" descr="http://t2.gstatic.com/images?q=tbn:ANd9GcR5AN6izQ-aBTibUTk96bQkDCyUWnSkz90l8pYJOMA9A42U1KN4GQ:media4.onsugar.com/files/2012/07/27/2/192/1922729/3aac9b96cffcc519_Weird-Things-Happen-Your-Body-When-Exercising.xxxlarge_1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5229200"/>
            <a:ext cx="2267744" cy="1628800"/>
          </a:xfrm>
          <a:prstGeom prst="rect">
            <a:avLst/>
          </a:prstGeom>
          <a:noFill/>
        </p:spPr>
      </p:pic>
      <p:cxnSp>
        <p:nvCxnSpPr>
          <p:cNvPr id="5" name="Straight Arrow Connector 4"/>
          <p:cNvCxnSpPr/>
          <p:nvPr/>
        </p:nvCxnSpPr>
        <p:spPr>
          <a:xfrm flipH="1">
            <a:off x="6084169" y="620688"/>
            <a:ext cx="835173" cy="661497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7092280" y="332656"/>
            <a:ext cx="129614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Copy this into your book</a:t>
            </a:r>
            <a:endParaRPr lang="en-GB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2024844"/>
            <a:ext cx="86409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Q</a:t>
            </a:r>
            <a:r>
              <a:rPr lang="en-GB" sz="2800" b="1" dirty="0"/>
              <a:t>. How do we know how </a:t>
            </a:r>
            <a:r>
              <a:rPr lang="en-GB" sz="2800" b="1" u="sng" dirty="0"/>
              <a:t>hard</a:t>
            </a:r>
            <a:r>
              <a:rPr lang="en-GB" sz="2800" b="1" dirty="0"/>
              <a:t> we are training?</a:t>
            </a:r>
          </a:p>
          <a:p>
            <a:r>
              <a:rPr lang="en-GB" sz="2800" b="1" dirty="0"/>
              <a:t>Q. </a:t>
            </a:r>
            <a:r>
              <a:rPr lang="en-GB" sz="2800" b="1" u="sng" dirty="0"/>
              <a:t>What</a:t>
            </a:r>
            <a:r>
              <a:rPr lang="en-GB" sz="2800" b="1" dirty="0"/>
              <a:t> </a:t>
            </a:r>
            <a:r>
              <a:rPr lang="en-GB" sz="2800" b="1" dirty="0" smtClean="0"/>
              <a:t>physical change could </a:t>
            </a:r>
            <a:r>
              <a:rPr lang="en-GB" sz="2800" b="1" dirty="0"/>
              <a:t>tell us how hard we are working?</a:t>
            </a:r>
          </a:p>
          <a:p>
            <a:endParaRPr lang="en-GB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79512" y="3485326"/>
            <a:ext cx="8856984" cy="1384995"/>
          </a:xfrm>
          <a:prstGeom prst="rect">
            <a:avLst/>
          </a:prstGeom>
          <a:noFill/>
          <a:ln w="3810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We </a:t>
            </a:r>
            <a:r>
              <a:rPr lang="en-GB" sz="2800" dirty="0"/>
              <a:t>can use our </a:t>
            </a:r>
            <a:r>
              <a:rPr lang="en-GB" sz="2800" u="sng" dirty="0"/>
              <a:t>heart rate </a:t>
            </a:r>
            <a:r>
              <a:rPr lang="en-GB" sz="2800" dirty="0"/>
              <a:t>to monitor how hard we are working during exercise. The </a:t>
            </a:r>
            <a:r>
              <a:rPr lang="en-GB" sz="2800" b="1" u="sng" dirty="0"/>
              <a:t>harder</a:t>
            </a:r>
            <a:r>
              <a:rPr lang="en-GB" sz="2800" dirty="0"/>
              <a:t> we work the </a:t>
            </a:r>
            <a:r>
              <a:rPr lang="en-GB" sz="2800" b="1" u="sng" dirty="0"/>
              <a:t>higher</a:t>
            </a:r>
            <a:r>
              <a:rPr lang="en-GB" sz="2800" dirty="0"/>
              <a:t> our heart rate should be</a:t>
            </a:r>
            <a:r>
              <a:rPr lang="en-GB" sz="2800" dirty="0" smtClean="0"/>
              <a:t>.</a:t>
            </a:r>
            <a:endParaRPr lang="en-GB" sz="2800" dirty="0"/>
          </a:p>
        </p:txBody>
      </p:sp>
      <p:sp>
        <p:nvSpPr>
          <p:cNvPr id="10" name="Rounded Rectangle 9"/>
          <p:cNvSpPr/>
          <p:nvPr/>
        </p:nvSpPr>
        <p:spPr>
          <a:xfrm>
            <a:off x="1829069" y="1605166"/>
            <a:ext cx="6048672" cy="324036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>
                <a:solidFill>
                  <a:schemeClr val="tx1"/>
                </a:solidFill>
              </a:rPr>
              <a:t>Why does our Heart Rate get </a:t>
            </a:r>
            <a:r>
              <a:rPr lang="en-GB" sz="3600" b="1" u="sng" dirty="0" smtClean="0">
                <a:solidFill>
                  <a:schemeClr val="tx1"/>
                </a:solidFill>
              </a:rPr>
              <a:t>faster</a:t>
            </a:r>
            <a:r>
              <a:rPr lang="en-GB" sz="3600" b="1" dirty="0" smtClean="0">
                <a:solidFill>
                  <a:schemeClr val="tx1"/>
                </a:solidFill>
              </a:rPr>
              <a:t> during exercise?</a:t>
            </a:r>
            <a:endParaRPr lang="en-GB" sz="36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Moving gif image of a typical human heart beating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18" y="283175"/>
            <a:ext cx="1214078" cy="156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8" grpId="0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en-GB" b="1" dirty="0" smtClean="0"/>
              <a:t>Heart Rate Challenge</a:t>
            </a:r>
            <a:endParaRPr lang="en-GB" b="1" dirty="0"/>
          </a:p>
        </p:txBody>
      </p:sp>
      <p:pic>
        <p:nvPicPr>
          <p:cNvPr id="40962" name="Picture 2" descr="http://www.theepochtimes.com/n2/images/stories/large/2011/01/01/4_Heart-rat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268760"/>
            <a:ext cx="1756292" cy="25922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979712" y="1122997"/>
            <a:ext cx="716428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You are going to record your </a:t>
            </a:r>
            <a:r>
              <a:rPr lang="en-GB" sz="2800" b="1" dirty="0" smtClean="0"/>
              <a:t>Resting Heart Rate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/>
              <a:t>Find your HR on your wrist/neck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/>
              <a:t>On the teachers instructions count the number of pulses you feel in 30 seconds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/>
              <a:t>Double your number . . . This is your Resting Heart Rate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/>
              <a:t>Write it into your workbook:</a:t>
            </a:r>
          </a:p>
          <a:p>
            <a:pPr marL="514350" indent="-514350"/>
            <a:r>
              <a:rPr lang="en-GB" sz="2800" b="1" dirty="0" smtClean="0"/>
              <a:t>Resting Heart Rate =  ? BPM</a:t>
            </a:r>
            <a:endParaRPr lang="en-GB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7504" y="4293096"/>
            <a:ext cx="89289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You are now going to calculate your </a:t>
            </a:r>
            <a:r>
              <a:rPr lang="en-GB" sz="2800" b="1" dirty="0" smtClean="0"/>
              <a:t>Working Heart Rate</a:t>
            </a:r>
          </a:p>
          <a:p>
            <a:endParaRPr lang="en-GB" sz="800" b="1" dirty="0" smtClean="0"/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In your book estimate what you think your </a:t>
            </a:r>
            <a:r>
              <a:rPr lang="en-GB" sz="2000" b="1" dirty="0" smtClean="0"/>
              <a:t>working heart rate </a:t>
            </a:r>
            <a:r>
              <a:rPr lang="en-GB" sz="2000" dirty="0" smtClean="0"/>
              <a:t>will be after </a:t>
            </a:r>
            <a:r>
              <a:rPr lang="en-GB" sz="2800" i="1" u="sng" dirty="0" smtClean="0"/>
              <a:t>30 seconds of running on the spot</a:t>
            </a:r>
            <a:endParaRPr lang="en-GB" sz="2000" i="1" u="sng" dirty="0" smtClean="0"/>
          </a:p>
          <a:p>
            <a:r>
              <a:rPr lang="en-GB" sz="2800" b="1" dirty="0" smtClean="0"/>
              <a:t>Estimated Working Heart Rate =  ?  BPM</a:t>
            </a:r>
            <a:endParaRPr lang="en-GB" sz="28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452851" y="1556792"/>
            <a:ext cx="8280920" cy="4032448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i="1" u="sng" dirty="0" smtClean="0">
                <a:solidFill>
                  <a:schemeClr val="tx1"/>
                </a:solidFill>
              </a:rPr>
              <a:t>CHALLENGE</a:t>
            </a:r>
          </a:p>
          <a:p>
            <a:r>
              <a:rPr lang="en-GB" sz="2800" b="1" dirty="0" smtClean="0">
                <a:solidFill>
                  <a:schemeClr val="tx1"/>
                </a:solidFill>
              </a:rPr>
              <a:t>Run as fast as you can on the spot for 30 seconds…. </a:t>
            </a:r>
          </a:p>
          <a:p>
            <a:endParaRPr lang="en-GB" sz="2800" b="1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Calculate your working heart rate </a:t>
            </a:r>
            <a:r>
              <a:rPr lang="en-GB" sz="2000" b="1" i="1" dirty="0" smtClean="0">
                <a:solidFill>
                  <a:schemeClr val="tx1"/>
                </a:solidFill>
              </a:rPr>
              <a:t>(write it into your book)</a:t>
            </a:r>
            <a:endParaRPr lang="en-GB" sz="20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How does it compare with your estimation?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What intensity were you working at</a:t>
            </a:r>
            <a:r>
              <a:rPr lang="en-GB" sz="2800" smtClean="0">
                <a:solidFill>
                  <a:schemeClr val="tx1"/>
                </a:solidFill>
              </a:rPr>
              <a:t>? </a:t>
            </a:r>
          </a:p>
          <a:p>
            <a:pPr>
              <a:buFont typeface="Arial" pitchFamily="34" charset="0"/>
              <a:buChar char="•"/>
            </a:pPr>
            <a:r>
              <a:rPr lang="en-GB" sz="2800" smtClean="0">
                <a:solidFill>
                  <a:schemeClr val="tx1"/>
                </a:solidFill>
              </a:rPr>
              <a:t>Is </a:t>
            </a:r>
            <a:r>
              <a:rPr lang="en-GB" sz="2800" dirty="0" smtClean="0">
                <a:solidFill>
                  <a:schemeClr val="tx1"/>
                </a:solidFill>
              </a:rPr>
              <a:t>this reflected in your working heart rate?</a:t>
            </a:r>
            <a:endParaRPr lang="en-GB" sz="2800" b="1" dirty="0" smtClean="0">
              <a:solidFill>
                <a:schemeClr val="tx1"/>
              </a:solidFill>
            </a:endParaRPr>
          </a:p>
          <a:p>
            <a:endParaRPr lang="en-GB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269776"/>
            <a:ext cx="6995120" cy="1143000"/>
          </a:xfrm>
        </p:spPr>
        <p:txBody>
          <a:bodyPr/>
          <a:lstStyle/>
          <a:p>
            <a:r>
              <a:rPr lang="en-GB" b="1" u="sng" dirty="0" smtClean="0"/>
              <a:t>Maximum Heart Rate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6" y="2009315"/>
            <a:ext cx="8229600" cy="9255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800" dirty="0" smtClean="0"/>
              <a:t>To calculate how hard we should be working we are able to use our </a:t>
            </a:r>
            <a:r>
              <a:rPr lang="en-GB" sz="2800" b="1" dirty="0" smtClean="0"/>
              <a:t>maximum heart rate</a:t>
            </a:r>
            <a:r>
              <a:rPr lang="en-GB" sz="2800" dirty="0" smtClean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endParaRPr lang="en-GB" b="1" dirty="0"/>
          </a:p>
        </p:txBody>
      </p:sp>
      <p:pic>
        <p:nvPicPr>
          <p:cNvPr id="9218" name="Picture 2" descr="http://t3.gstatic.com/images?q=tbn:ANd9GcTpEuyAyd4XUhCOSRzxNxGxssytI7mC_-9E49F0P4-tPpv2IR_G:https://espace.cern.ch/club-fitness/Fitness%2520Club%2520Pictures/fitn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66975" cy="1847851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683568" y="3429000"/>
            <a:ext cx="7992888" cy="11141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Maximum Heart Rate is </a:t>
            </a:r>
            <a:r>
              <a:rPr lang="en-GB" sz="2400" i="1" dirty="0" smtClean="0"/>
              <a:t>the highest number of beats our heart can produce per minute.</a:t>
            </a:r>
            <a:endParaRPr lang="en-GB" sz="2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907704" y="2780928"/>
            <a:ext cx="5760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What </a:t>
            </a:r>
            <a:r>
              <a:rPr lang="en-GB" sz="3200" b="1" dirty="0"/>
              <a:t>is </a:t>
            </a:r>
            <a:r>
              <a:rPr lang="en-GB" sz="3200" b="1" u="sng" dirty="0"/>
              <a:t>maximum</a:t>
            </a:r>
            <a:r>
              <a:rPr lang="en-GB" sz="3200" b="1" dirty="0"/>
              <a:t> heart rate?</a:t>
            </a:r>
          </a:p>
          <a:p>
            <a:pPr algn="ctr"/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4725144"/>
            <a:ext cx="8064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We </a:t>
            </a:r>
            <a:r>
              <a:rPr lang="en-GB" sz="2400" dirty="0"/>
              <a:t>calculate maximum heart rate by subtracting our age from 220.</a:t>
            </a:r>
          </a:p>
          <a:p>
            <a:pPr algn="ctr"/>
            <a:r>
              <a:rPr lang="en-GB" sz="2400" b="1" dirty="0" err="1"/>
              <a:t>Eg</a:t>
            </a:r>
            <a:r>
              <a:rPr lang="en-GB" sz="2400" b="1" dirty="0"/>
              <a:t>. </a:t>
            </a:r>
            <a:r>
              <a:rPr lang="en-GB" sz="2400" b="1" dirty="0" smtClean="0"/>
              <a:t>20 </a:t>
            </a:r>
            <a:r>
              <a:rPr lang="en-GB" sz="2400" b="1" dirty="0"/>
              <a:t>Year </a:t>
            </a:r>
            <a:r>
              <a:rPr lang="en-GB" sz="2400" b="1" dirty="0" smtClean="0"/>
              <a:t>Old Athlete’s </a:t>
            </a:r>
            <a:r>
              <a:rPr lang="en-GB" sz="2400" b="1" dirty="0"/>
              <a:t>Maximum HR </a:t>
            </a:r>
          </a:p>
          <a:p>
            <a:pPr algn="ctr"/>
            <a:r>
              <a:rPr lang="en-GB" sz="2400" b="1" dirty="0"/>
              <a:t> 220 – </a:t>
            </a:r>
            <a:r>
              <a:rPr lang="en-GB" sz="2400" b="1" dirty="0" smtClean="0"/>
              <a:t>20 </a:t>
            </a:r>
            <a:r>
              <a:rPr lang="en-GB" sz="2400" b="1" dirty="0"/>
              <a:t>= </a:t>
            </a:r>
            <a:r>
              <a:rPr lang="en-GB" sz="2400" b="1" dirty="0" smtClean="0"/>
              <a:t>200 BPM</a:t>
            </a:r>
            <a:endParaRPr lang="en-GB" sz="2400" b="1" dirty="0"/>
          </a:p>
          <a:p>
            <a:r>
              <a:rPr lang="en-GB" sz="2400" dirty="0" smtClean="0"/>
              <a:t> </a:t>
            </a:r>
            <a:endParaRPr lang="en-GB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1835696" y="2248419"/>
            <a:ext cx="5904656" cy="3096344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>
                <a:solidFill>
                  <a:schemeClr val="tx1"/>
                </a:solidFill>
              </a:rPr>
              <a:t>What is your maximum heart rate?</a:t>
            </a:r>
          </a:p>
          <a:p>
            <a:pPr algn="ctr"/>
            <a:endParaRPr lang="en-GB" sz="3600" b="1" dirty="0">
              <a:solidFill>
                <a:schemeClr val="tx1"/>
              </a:solidFill>
            </a:endParaRPr>
          </a:p>
          <a:p>
            <a:pPr algn="ctr"/>
            <a:r>
              <a:rPr lang="en-GB" sz="2000" b="1" dirty="0" smtClean="0">
                <a:solidFill>
                  <a:schemeClr val="tx1"/>
                </a:solidFill>
              </a:rPr>
              <a:t>Maximum HR = 220 – age = ?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03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/>
      <p:bldP spid="7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/>
          <a:lstStyle/>
          <a:p>
            <a:r>
              <a:rPr lang="en-GB" b="1" u="sng" dirty="0" smtClean="0"/>
              <a:t>Training Zones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2737"/>
            <a:ext cx="8291264" cy="3312367"/>
          </a:xfrm>
          <a:ln w="38100"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/>
              <a:t>Training zones  are used to monitor the </a:t>
            </a:r>
            <a:r>
              <a:rPr lang="en-GB" u="sng" dirty="0" smtClean="0"/>
              <a:t>intensity</a:t>
            </a:r>
            <a:r>
              <a:rPr lang="en-GB" dirty="0" smtClean="0"/>
              <a:t> an athlete is completing a training session.  </a:t>
            </a:r>
          </a:p>
          <a:p>
            <a:pPr marL="0" indent="0">
              <a:buNone/>
            </a:pPr>
            <a:endParaRPr lang="en-GB" sz="1100" dirty="0" smtClean="0"/>
          </a:p>
          <a:p>
            <a:pPr marL="0" indent="0">
              <a:buNone/>
            </a:pPr>
            <a:r>
              <a:rPr lang="en-GB" dirty="0" smtClean="0"/>
              <a:t>Each training zone will improve specific types of </a:t>
            </a:r>
            <a:r>
              <a:rPr lang="en-GB" u="sng" dirty="0" smtClean="0"/>
              <a:t>fitness</a:t>
            </a:r>
            <a:r>
              <a:rPr lang="en-GB" dirty="0" smtClean="0"/>
              <a:t> and </a:t>
            </a:r>
            <a:r>
              <a:rPr lang="en-GB" u="sng" dirty="0" smtClean="0"/>
              <a:t>energy systems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Training zones are calculated using an athlete’s </a:t>
            </a:r>
            <a:r>
              <a:rPr lang="en-GB" b="1" dirty="0" smtClean="0"/>
              <a:t>working heart rate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27815" y="4581128"/>
            <a:ext cx="8352928" cy="1569660"/>
          </a:xfrm>
          <a:prstGeom prst="rect">
            <a:avLst/>
          </a:prstGeom>
          <a:solidFill>
            <a:srgbClr val="FFC000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The </a:t>
            </a:r>
            <a:r>
              <a:rPr lang="en-GB" sz="2400" dirty="0"/>
              <a:t>recommended training zone for cardiovascular health and fitness is:</a:t>
            </a:r>
          </a:p>
          <a:p>
            <a:pPr algn="ctr"/>
            <a:r>
              <a:rPr lang="en-GB" sz="2400" b="1" dirty="0"/>
              <a:t>60 – 80% HR max</a:t>
            </a:r>
          </a:p>
          <a:p>
            <a:r>
              <a:rPr lang="en-GB" sz="2400" dirty="0" smtClean="0"/>
              <a:t> 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23046" y="188640"/>
            <a:ext cx="8141191" cy="63401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b="1" u="sng" dirty="0" smtClean="0"/>
              <a:t>TASK</a:t>
            </a:r>
          </a:p>
          <a:p>
            <a:pPr algn="ctr"/>
            <a:endParaRPr lang="en-GB" sz="800" b="1" u="sng" dirty="0"/>
          </a:p>
          <a:p>
            <a:pPr algn="ctr"/>
            <a:r>
              <a:rPr lang="en-GB" sz="3200" b="1" dirty="0" smtClean="0"/>
              <a:t>Complete the blank training pyramid</a:t>
            </a:r>
          </a:p>
          <a:p>
            <a:pPr algn="ctr"/>
            <a:endParaRPr lang="en-GB" sz="3200" b="1" dirty="0"/>
          </a:p>
          <a:p>
            <a:pPr algn="ctr"/>
            <a:endParaRPr lang="en-GB" sz="3200" b="1" dirty="0" smtClean="0"/>
          </a:p>
          <a:p>
            <a:pPr algn="ctr"/>
            <a:endParaRPr lang="en-GB" sz="3200" b="1" dirty="0"/>
          </a:p>
          <a:p>
            <a:pPr algn="ctr"/>
            <a:endParaRPr lang="en-GB" sz="3200" b="1" dirty="0" smtClean="0"/>
          </a:p>
          <a:p>
            <a:pPr algn="ctr"/>
            <a:endParaRPr lang="en-GB" sz="3200" b="1" dirty="0"/>
          </a:p>
          <a:p>
            <a:pPr algn="ctr"/>
            <a:endParaRPr lang="en-GB" sz="3200" b="1" dirty="0" smtClean="0"/>
          </a:p>
          <a:p>
            <a:pPr algn="ctr"/>
            <a:endParaRPr lang="en-GB" sz="3200" b="1" dirty="0" smtClean="0"/>
          </a:p>
          <a:p>
            <a:pPr algn="ctr"/>
            <a:endParaRPr lang="en-GB" sz="3200" b="1" dirty="0"/>
          </a:p>
          <a:p>
            <a:endParaRPr lang="en-GB" sz="2400" b="1" i="1" u="sng" dirty="0"/>
          </a:p>
          <a:p>
            <a:endParaRPr lang="en-GB" sz="2400" b="1" i="1" u="sng" dirty="0" smtClean="0"/>
          </a:p>
          <a:p>
            <a:endParaRPr lang="en-GB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800518015"/>
              </p:ext>
            </p:extLst>
          </p:nvPr>
        </p:nvGraphicFramePr>
        <p:xfrm>
          <a:off x="564232" y="1877249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V="1">
            <a:off x="6300192" y="1844824"/>
            <a:ext cx="0" cy="3408063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516216" y="2708920"/>
            <a:ext cx="1944216" cy="646331"/>
          </a:xfrm>
          <a:prstGeom prst="rect">
            <a:avLst/>
          </a:prstGeom>
          <a:noFill/>
          <a:ln w="3175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/>
              <a:t>Higher Intensity &amp; Shorter Duration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24050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  <p:bldP spid="6" grpId="0" animBg="1"/>
      <p:bldGraphic spid="8" grpId="0">
        <p:bldAsOne/>
      </p:bldGraphic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ounded Rectangle 3"/>
          <p:cNvSpPr/>
          <p:nvPr/>
        </p:nvSpPr>
        <p:spPr>
          <a:xfrm>
            <a:off x="251520" y="1628800"/>
            <a:ext cx="8640960" cy="388086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u="sng" dirty="0" smtClean="0">
                <a:solidFill>
                  <a:schemeClr val="tx1"/>
                </a:solidFill>
              </a:rPr>
              <a:t>Can you calculate your training zones?</a:t>
            </a:r>
          </a:p>
          <a:p>
            <a:pPr algn="ctr"/>
            <a:r>
              <a:rPr lang="en-GB" sz="3600" b="1" u="sng" dirty="0" smtClean="0">
                <a:solidFill>
                  <a:schemeClr val="tx1"/>
                </a:solidFill>
              </a:rPr>
              <a:t>60-80% HR Max</a:t>
            </a:r>
          </a:p>
          <a:p>
            <a:pPr algn="ctr"/>
            <a:endParaRPr lang="en-GB" sz="3600" b="1" u="sng" dirty="0">
              <a:solidFill>
                <a:schemeClr val="tx1"/>
              </a:solidFill>
            </a:endParaRPr>
          </a:p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Remember to calculate a percentage you divide you HR max by 100 and multiply by the percentage number!</a:t>
            </a:r>
          </a:p>
          <a:p>
            <a:pPr algn="ctr"/>
            <a:endParaRPr lang="en-GB" sz="2400" b="1" dirty="0">
              <a:solidFill>
                <a:schemeClr val="tx1"/>
              </a:solidFill>
            </a:endParaRPr>
          </a:p>
          <a:p>
            <a:pPr algn="ctr"/>
            <a:r>
              <a:rPr lang="en-GB" sz="2400" b="1" dirty="0" err="1" smtClean="0">
                <a:solidFill>
                  <a:schemeClr val="tx1"/>
                </a:solidFill>
              </a:rPr>
              <a:t>Eg</a:t>
            </a:r>
            <a:r>
              <a:rPr lang="en-GB" sz="2400" b="1" dirty="0" smtClean="0">
                <a:solidFill>
                  <a:schemeClr val="tx1"/>
                </a:solidFill>
              </a:rPr>
              <a:t>. 60% of HR max for a 24 year old is:</a:t>
            </a:r>
          </a:p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196 ÷ 100 × 60 = 118</a:t>
            </a:r>
            <a:endParaRPr lang="en-GB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878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012 FHS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1185</TotalTime>
  <Words>842</Words>
  <Application>Microsoft Office PowerPoint</Application>
  <PresentationFormat>On-screen Show (4:3)</PresentationFormat>
  <Paragraphs>137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2012 FHS theme</vt:lpstr>
      <vt:lpstr>Learning Aim A:   </vt:lpstr>
      <vt:lpstr>Unit Content</vt:lpstr>
      <vt:lpstr>Connector</vt:lpstr>
      <vt:lpstr>Learning Aims</vt:lpstr>
      <vt:lpstr>Intensity</vt:lpstr>
      <vt:lpstr>Heart Rate Challenge</vt:lpstr>
      <vt:lpstr>Maximum Heart Rate</vt:lpstr>
      <vt:lpstr>Training Zones</vt:lpstr>
      <vt:lpstr>PowerPoint Presentation</vt:lpstr>
      <vt:lpstr>Borg Scale</vt:lpstr>
      <vt:lpstr>Rating of Perceived Exertion (RPE)</vt:lpstr>
      <vt:lpstr>Relationship between  RPE &amp; HR</vt:lpstr>
      <vt:lpstr>F.I.T.T. Principle</vt:lpstr>
      <vt:lpstr>PowerPoint Presentation</vt:lpstr>
      <vt:lpstr>Review</vt:lpstr>
    </vt:vector>
  </TitlesOfParts>
  <Company>Featherstone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aim B: Know about exercise adherence factors and strategies for continue training success</dc:title>
  <dc:creator>SWills</dc:creator>
  <cp:lastModifiedBy>Amy Caulfield</cp:lastModifiedBy>
  <cp:revision>187</cp:revision>
  <dcterms:created xsi:type="dcterms:W3CDTF">2012-07-10T10:47:50Z</dcterms:created>
  <dcterms:modified xsi:type="dcterms:W3CDTF">2013-06-05T14:58:46Z</dcterms:modified>
</cp:coreProperties>
</file>