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25"/>
  </p:notesMasterIdLst>
  <p:sldIdLst>
    <p:sldId id="257" r:id="rId2"/>
    <p:sldId id="261" r:id="rId3"/>
    <p:sldId id="304" r:id="rId4"/>
    <p:sldId id="260" r:id="rId5"/>
    <p:sldId id="259" r:id="rId6"/>
    <p:sldId id="300" r:id="rId7"/>
    <p:sldId id="302" r:id="rId8"/>
    <p:sldId id="301" r:id="rId9"/>
    <p:sldId id="303" r:id="rId10"/>
    <p:sldId id="295" r:id="rId11"/>
    <p:sldId id="307" r:id="rId12"/>
    <p:sldId id="298" r:id="rId13"/>
    <p:sldId id="299" r:id="rId14"/>
    <p:sldId id="284" r:id="rId15"/>
    <p:sldId id="296" r:id="rId16"/>
    <p:sldId id="297" r:id="rId17"/>
    <p:sldId id="306" r:id="rId18"/>
    <p:sldId id="308" r:id="rId19"/>
    <p:sldId id="309" r:id="rId20"/>
    <p:sldId id="310" r:id="rId21"/>
    <p:sldId id="312" r:id="rId22"/>
    <p:sldId id="313" r:id="rId23"/>
    <p:sldId id="311" r:id="rId24"/>
  </p:sldIdLst>
  <p:sldSz cx="9144000" cy="6858000" type="screen4x3"/>
  <p:notesSz cx="6794500" cy="9906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96"/>
      </p:cViewPr>
      <p:guideLst>
        <p:guide orient="horz" pos="2160"/>
        <p:guide pos="2880"/>
      </p:guideLst>
    </p:cSldViewPr>
  </p:slideViewPr>
  <p:notesTextViewPr>
    <p:cViewPr>
      <p:scale>
        <a:sx n="100" d="100"/>
        <a:sy n="100" d="100"/>
      </p:scale>
      <p:origin x="0" y="3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05EB686E-2455-4A7B-BCA9-3D5AABEEE9D1}" type="datetimeFigureOut">
              <a:rPr lang="en-GB" smtClean="0"/>
              <a:pPr/>
              <a:t>24/04/2013</a:t>
            </a:fld>
            <a:endParaRPr lang="en-GB"/>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09113"/>
            <a:ext cx="2944813" cy="4953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100" y="9409113"/>
            <a:ext cx="2944813" cy="495300"/>
          </a:xfrm>
          <a:prstGeom prst="rect">
            <a:avLst/>
          </a:prstGeom>
        </p:spPr>
        <p:txBody>
          <a:bodyPr vert="horz" lIns="91440" tIns="45720" rIns="91440" bIns="45720" rtlCol="0" anchor="b"/>
          <a:lstStyle>
            <a:lvl1pPr algn="r">
              <a:defRPr sz="1200"/>
            </a:lvl1pPr>
          </a:lstStyle>
          <a:p>
            <a:fld id="{31BC0DB6-1F05-4200-9CAD-6F72F01CD4F3}" type="slidenum">
              <a:rPr lang="en-GB" smtClean="0"/>
              <a:pPr/>
              <a:t>‹#›</a:t>
            </a:fld>
            <a:endParaRPr lang="en-GB"/>
          </a:p>
        </p:txBody>
      </p:sp>
    </p:spTree>
    <p:extLst>
      <p:ext uri="{BB962C8B-B14F-4D97-AF65-F5344CB8AC3E}">
        <p14:creationId xmlns:p14="http://schemas.microsoft.com/office/powerpoint/2010/main" val="32390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D65AD3F-5453-47EB-A883-A7892D2C6AA0}" type="slidenum">
              <a:rPr lang="en-US" smtClean="0"/>
              <a:pPr/>
              <a:t>1</a:t>
            </a:fld>
            <a:endParaRPr lang="en-US" smtClean="0"/>
          </a:p>
        </p:txBody>
      </p:sp>
      <p:sp>
        <p:nvSpPr>
          <p:cNvPr id="50179" name="Rectangle 2"/>
          <p:cNvSpPr>
            <a:spLocks noGrp="1" noRot="1" noChangeAspect="1" noChangeArrowheads="1" noTextEdit="1"/>
          </p:cNvSpPr>
          <p:nvPr>
            <p:ph type="sldImg"/>
          </p:nvPr>
        </p:nvSpPr>
        <p:spPr>
          <a:xfrm>
            <a:off x="920750" y="742950"/>
            <a:ext cx="4953000" cy="3714750"/>
          </a:xfrm>
          <a:solidFill>
            <a:srgbClr val="FFFFFF"/>
          </a:solidFill>
          <a:ln/>
        </p:spPr>
      </p:sp>
      <p:sp>
        <p:nvSpPr>
          <p:cNvPr id="50180" name="Rectangle 3"/>
          <p:cNvSpPr>
            <a:spLocks noGrp="1" noChangeArrowheads="1"/>
          </p:cNvSpPr>
          <p:nvPr>
            <p:ph type="body" idx="1"/>
          </p:nvPr>
        </p:nvSpPr>
        <p:spPr>
          <a:xfrm>
            <a:off x="679133" y="4705905"/>
            <a:ext cx="5436235" cy="4457225"/>
          </a:xfrm>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Photocopy page 14 from the BTEC Level 2 Firsts in Sport</a:t>
            </a:r>
          </a:p>
          <a:p>
            <a:r>
              <a:rPr lang="en-GB" dirty="0" smtClean="0"/>
              <a:t>Pupils read the information and write</a:t>
            </a:r>
            <a:r>
              <a:rPr lang="en-GB" baseline="0" dirty="0" smtClean="0"/>
              <a:t> down key words. </a:t>
            </a:r>
          </a:p>
          <a:p>
            <a:r>
              <a:rPr lang="en-GB" baseline="0" dirty="0" smtClean="0"/>
              <a:t>Class then decides which words are key to understanding the topic.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12</a:t>
            </a:fld>
            <a:endParaRPr lang="en-GB"/>
          </a:p>
        </p:txBody>
      </p:sp>
    </p:spTree>
    <p:extLst>
      <p:ext uri="{BB962C8B-B14F-4D97-AF65-F5344CB8AC3E}">
        <p14:creationId xmlns:p14="http://schemas.microsoft.com/office/powerpoint/2010/main" val="2448032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 now</a:t>
            </a:r>
            <a:r>
              <a:rPr lang="en-GB" baseline="0" dirty="0" smtClean="0"/>
              <a:t> use the common key words to write a paragraph which describes / explains what free weight training is.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13</a:t>
            </a:fld>
            <a:endParaRPr lang="en-GB"/>
          </a:p>
        </p:txBody>
      </p:sp>
    </p:spTree>
    <p:extLst>
      <p:ext uri="{BB962C8B-B14F-4D97-AF65-F5344CB8AC3E}">
        <p14:creationId xmlns:p14="http://schemas.microsoft.com/office/powerpoint/2010/main" val="1912217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a:t>
            </a:r>
            <a:r>
              <a:rPr lang="en-GB" baseline="0" dirty="0" smtClean="0"/>
              <a:t> pupils the </a:t>
            </a:r>
            <a:r>
              <a:rPr lang="en-GB" dirty="0" smtClean="0"/>
              <a:t>free weights resource sheet.</a:t>
            </a:r>
            <a:r>
              <a:rPr lang="en-GB" baseline="0" dirty="0" smtClean="0"/>
              <a:t> </a:t>
            </a:r>
          </a:p>
          <a:p>
            <a:r>
              <a:rPr lang="en-GB" baseline="0" dirty="0" smtClean="0"/>
              <a:t>Their task is to make notes on the following 4 areas. </a:t>
            </a:r>
          </a:p>
          <a:p>
            <a:r>
              <a:rPr lang="en-GB" baseline="0" dirty="0" smtClean="0"/>
              <a:t>You may wish to differentiate the resource for higher ability pupils.</a:t>
            </a:r>
          </a:p>
          <a:p>
            <a:r>
              <a:rPr lang="en-GB" baseline="0" dirty="0" smtClean="0"/>
              <a:t>You may wish to do this activity Task 1-3 as a carousel or in groups of 3 in knowledge groups.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14</a:t>
            </a:fld>
            <a:endParaRPr lang="en-GB"/>
          </a:p>
        </p:txBody>
      </p:sp>
    </p:spTree>
    <p:extLst>
      <p:ext uri="{BB962C8B-B14F-4D97-AF65-F5344CB8AC3E}">
        <p14:creationId xmlns:p14="http://schemas.microsoft.com/office/powerpoint/2010/main" val="3972962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pupils the circuit training resource sheet. </a:t>
            </a:r>
          </a:p>
          <a:p>
            <a:r>
              <a:rPr lang="en-GB" dirty="0" smtClean="0"/>
              <a:t>Get pupils to make notes.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15</a:t>
            </a:fld>
            <a:endParaRPr lang="en-GB"/>
          </a:p>
        </p:txBody>
      </p:sp>
    </p:spTree>
    <p:extLst>
      <p:ext uri="{BB962C8B-B14F-4D97-AF65-F5344CB8AC3E}">
        <p14:creationId xmlns:p14="http://schemas.microsoft.com/office/powerpoint/2010/main" val="38878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 pupils the </a:t>
            </a:r>
            <a:r>
              <a:rPr lang="en-GB" dirty="0" err="1" smtClean="0"/>
              <a:t>plyometrics</a:t>
            </a:r>
            <a:r>
              <a:rPr lang="en-GB" dirty="0" smtClean="0"/>
              <a:t> resource sheet. </a:t>
            </a:r>
          </a:p>
          <a:p>
            <a:r>
              <a:rPr lang="en-GB" dirty="0" smtClean="0"/>
              <a:t>Same as</a:t>
            </a:r>
            <a:r>
              <a:rPr lang="en-GB" baseline="0" dirty="0" smtClean="0"/>
              <a:t> previous task.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16</a:t>
            </a:fld>
            <a:endParaRPr lang="en-GB"/>
          </a:p>
        </p:txBody>
      </p:sp>
    </p:spTree>
    <p:extLst>
      <p:ext uri="{BB962C8B-B14F-4D97-AF65-F5344CB8AC3E}">
        <p14:creationId xmlns:p14="http://schemas.microsoft.com/office/powerpoint/2010/main" val="92211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can be</a:t>
            </a:r>
            <a:r>
              <a:rPr lang="en-GB" baseline="0" dirty="0" smtClean="0"/>
              <a:t> done as a word match or whole class activity to recap the main principles of training.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17</a:t>
            </a:fld>
            <a:endParaRPr lang="en-GB"/>
          </a:p>
        </p:txBody>
      </p:sp>
    </p:spTree>
    <p:extLst>
      <p:ext uri="{BB962C8B-B14F-4D97-AF65-F5344CB8AC3E}">
        <p14:creationId xmlns:p14="http://schemas.microsoft.com/office/powerpoint/2010/main" val="1525661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work in groups. Discuss or write down opinions. </a:t>
            </a:r>
          </a:p>
          <a:p>
            <a:r>
              <a:rPr lang="en-GB" baseline="0" dirty="0" smtClean="0"/>
              <a:t>Pushed off the ball – undertake free weight training. (TYPE)</a:t>
            </a:r>
          </a:p>
          <a:p>
            <a:r>
              <a:rPr lang="en-GB" baseline="0" dirty="0" smtClean="0"/>
              <a:t>Only trains once a week – train more times a week. (FREQUENCY)</a:t>
            </a:r>
          </a:p>
          <a:p>
            <a:r>
              <a:rPr lang="en-GB" baseline="0" dirty="0" smtClean="0"/>
              <a:t>Stops after 15 minutes – train for longer duration. (TIME)</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18</a:t>
            </a:fld>
            <a:endParaRPr lang="en-GB"/>
          </a:p>
        </p:txBody>
      </p:sp>
    </p:spTree>
    <p:extLst>
      <p:ext uri="{BB962C8B-B14F-4D97-AF65-F5344CB8AC3E}">
        <p14:creationId xmlns:p14="http://schemas.microsoft.com/office/powerpoint/2010/main" val="1206430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Gained too much muscle bulk – Lighter weight,</a:t>
            </a:r>
            <a:r>
              <a:rPr lang="en-GB" baseline="0" dirty="0" smtClean="0"/>
              <a:t> higher repetitions. (TYPE)</a:t>
            </a:r>
          </a:p>
          <a:p>
            <a:r>
              <a:rPr lang="en-GB" baseline="0" dirty="0" smtClean="0"/>
              <a:t>Sprint training – Alter this as he is a long distance runner, needs to do more aerobic training. (TYPE)</a:t>
            </a:r>
          </a:p>
          <a:p>
            <a:r>
              <a:rPr lang="en-GB" baseline="0" dirty="0" smtClean="0"/>
              <a:t>Fatigue – Not enough aerobic endurance training. More aerobic activity sessions required. (FREQUENCY)</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19</a:t>
            </a:fld>
            <a:endParaRPr lang="en-GB"/>
          </a:p>
        </p:txBody>
      </p:sp>
    </p:spTree>
    <p:extLst>
      <p:ext uri="{BB962C8B-B14F-4D97-AF65-F5344CB8AC3E}">
        <p14:creationId xmlns:p14="http://schemas.microsoft.com/office/powerpoint/2010/main" val="3310644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Knows she can get away with</a:t>
            </a:r>
            <a:r>
              <a:rPr lang="en-GB" baseline="0" dirty="0" smtClean="0"/>
              <a:t> not putting in full effort – train harder and to full capability. (INTENSITY)</a:t>
            </a:r>
          </a:p>
          <a:p>
            <a:r>
              <a:rPr lang="en-GB" baseline="0" dirty="0" smtClean="0"/>
              <a:t>Difficult to change direction – work on agility. (TYPE)</a:t>
            </a:r>
          </a:p>
          <a:p>
            <a:r>
              <a:rPr lang="en-GB" baseline="0" dirty="0" smtClean="0"/>
              <a:t>Difficult to sprint – sprint training. (TYPE)</a:t>
            </a:r>
          </a:p>
          <a:p>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20</a:t>
            </a:fld>
            <a:endParaRPr lang="en-GB"/>
          </a:p>
        </p:txBody>
      </p:sp>
    </p:spTree>
    <p:extLst>
      <p:ext uri="{BB962C8B-B14F-4D97-AF65-F5344CB8AC3E}">
        <p14:creationId xmlns:p14="http://schemas.microsoft.com/office/powerpoint/2010/main" val="2564332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Pupils</a:t>
            </a:r>
            <a:r>
              <a:rPr lang="en-GB" baseline="0" dirty="0" smtClean="0"/>
              <a:t> use the sports performer profile to create a training profile for a sports performer of their choice. </a:t>
            </a:r>
          </a:p>
          <a:p>
            <a:r>
              <a:rPr lang="en-GB" baseline="0" dirty="0" smtClean="0"/>
              <a:t>These can then be presented back to the class.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21</a:t>
            </a:fld>
            <a:endParaRPr lang="en-GB"/>
          </a:p>
        </p:txBody>
      </p:sp>
    </p:spTree>
    <p:extLst>
      <p:ext uri="{BB962C8B-B14F-4D97-AF65-F5344CB8AC3E}">
        <p14:creationId xmlns:p14="http://schemas.microsoft.com/office/powerpoint/2010/main" val="296008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4795B84-6C12-4C55-94CF-ABBFDFEA615E}" type="slidenum">
              <a:rPr lang="en-US" smtClean="0"/>
              <a:pPr/>
              <a:t>4</a:t>
            </a:fld>
            <a:endParaRPr lang="en-US" smtClean="0"/>
          </a:p>
        </p:txBody>
      </p:sp>
      <p:sp>
        <p:nvSpPr>
          <p:cNvPr id="53251" name="Rectangle 2"/>
          <p:cNvSpPr>
            <a:spLocks noGrp="1" noRot="1" noChangeAspect="1" noChangeArrowheads="1" noTextEdit="1"/>
          </p:cNvSpPr>
          <p:nvPr>
            <p:ph type="sldImg"/>
          </p:nvPr>
        </p:nvSpPr>
        <p:spPr>
          <a:xfrm>
            <a:off x="920750" y="742950"/>
            <a:ext cx="4953000" cy="3714750"/>
          </a:xfrm>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activity could also be</a:t>
            </a:r>
            <a:r>
              <a:rPr lang="en-GB" baseline="0" dirty="0" smtClean="0"/>
              <a:t> put in as a starter or connector. This could then let you evaluate the progress of pupils through the lesson as you could compare their responses from the beginning of the lesson </a:t>
            </a:r>
            <a:r>
              <a:rPr lang="en-GB" baseline="0" smtClean="0"/>
              <a:t>to the end.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23</a:t>
            </a:fld>
            <a:endParaRPr lang="en-GB"/>
          </a:p>
        </p:txBody>
      </p:sp>
    </p:spTree>
    <p:extLst>
      <p:ext uri="{BB962C8B-B14F-4D97-AF65-F5344CB8AC3E}">
        <p14:creationId xmlns:p14="http://schemas.microsoft.com/office/powerpoint/2010/main" val="104690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0E51780-BDED-4B9C-A138-69860C5429E2}" type="slidenum">
              <a:rPr lang="en-US" smtClean="0"/>
              <a:pPr/>
              <a:t>5</a:t>
            </a:fld>
            <a:endParaRPr lang="en-US" smtClean="0"/>
          </a:p>
        </p:txBody>
      </p:sp>
      <p:sp>
        <p:nvSpPr>
          <p:cNvPr id="54275" name="Rectangle 2"/>
          <p:cNvSpPr>
            <a:spLocks noGrp="1" noRot="1" noChangeAspect="1" noChangeArrowheads="1" noTextEdit="1"/>
          </p:cNvSpPr>
          <p:nvPr>
            <p:ph type="sldImg"/>
          </p:nvPr>
        </p:nvSpPr>
        <p:spPr>
          <a:xfrm>
            <a:off x="920750" y="742950"/>
            <a:ext cx="4953000" cy="3714750"/>
          </a:xfrm>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Low impact Aerobic exercise – weight loss and less stress on joints. </a:t>
            </a:r>
          </a:p>
          <a:p>
            <a:r>
              <a:rPr lang="en-GB" baseline="0" dirty="0" smtClean="0"/>
              <a:t>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6</a:t>
            </a:fld>
            <a:endParaRPr lang="en-GB"/>
          </a:p>
        </p:txBody>
      </p:sp>
    </p:spTree>
    <p:extLst>
      <p:ext uri="{BB962C8B-B14F-4D97-AF65-F5344CB8AC3E}">
        <p14:creationId xmlns:p14="http://schemas.microsoft.com/office/powerpoint/2010/main" val="321612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Weight training / resistance training – muscle </a:t>
            </a:r>
            <a:r>
              <a:rPr lang="en-GB" dirty="0" err="1" smtClean="0"/>
              <a:t>hypertrpohy</a:t>
            </a:r>
            <a:endParaRPr lang="en-GB" dirty="0" smtClean="0"/>
          </a:p>
          <a:p>
            <a:r>
              <a:rPr lang="en-GB" dirty="0" smtClean="0"/>
              <a:t>Low</a:t>
            </a:r>
            <a:r>
              <a:rPr lang="en-GB" baseline="0" dirty="0" smtClean="0"/>
              <a:t> reps high weight – muscle bulk</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7</a:t>
            </a:fld>
            <a:endParaRPr lang="en-GB"/>
          </a:p>
        </p:txBody>
      </p:sp>
    </p:spTree>
    <p:extLst>
      <p:ext uri="{BB962C8B-B14F-4D97-AF65-F5344CB8AC3E}">
        <p14:creationId xmlns:p14="http://schemas.microsoft.com/office/powerpoint/2010/main" val="4061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Aerobic –</a:t>
            </a:r>
            <a:r>
              <a:rPr lang="en-GB" baseline="0" dirty="0" smtClean="0"/>
              <a:t> Aerobic endurance required in football. </a:t>
            </a:r>
          </a:p>
          <a:p>
            <a:r>
              <a:rPr lang="en-GB" baseline="0" dirty="0" smtClean="0"/>
              <a:t>Anaerobic – Sprinting required in football. </a:t>
            </a:r>
          </a:p>
          <a:p>
            <a:r>
              <a:rPr lang="en-GB" baseline="0" dirty="0" smtClean="0"/>
              <a:t>Resistance / weight training – Muscular strength required.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8</a:t>
            </a:fld>
            <a:endParaRPr lang="en-GB"/>
          </a:p>
        </p:txBody>
      </p:sp>
    </p:spTree>
    <p:extLst>
      <p:ext uri="{BB962C8B-B14F-4D97-AF65-F5344CB8AC3E}">
        <p14:creationId xmlns:p14="http://schemas.microsoft.com/office/powerpoint/2010/main" val="166420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Weight / Resistance training – Muscular</a:t>
            </a:r>
            <a:r>
              <a:rPr lang="en-GB" baseline="0" dirty="0" smtClean="0"/>
              <a:t> strength and power required.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9</a:t>
            </a:fld>
            <a:endParaRPr lang="en-GB"/>
          </a:p>
        </p:txBody>
      </p:sp>
    </p:spTree>
    <p:extLst>
      <p:ext uri="{BB962C8B-B14F-4D97-AF65-F5344CB8AC3E}">
        <p14:creationId xmlns:p14="http://schemas.microsoft.com/office/powerpoint/2010/main" val="281773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Short</a:t>
            </a:r>
            <a:r>
              <a:rPr lang="en-GB" baseline="0" dirty="0" smtClean="0"/>
              <a:t> group discussions / thought shower where pupils identify which training could develop which components.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10</a:t>
            </a:fld>
            <a:endParaRPr lang="en-GB"/>
          </a:p>
        </p:txBody>
      </p:sp>
    </p:spTree>
    <p:extLst>
      <p:ext uri="{BB962C8B-B14F-4D97-AF65-F5344CB8AC3E}">
        <p14:creationId xmlns:p14="http://schemas.microsoft.com/office/powerpoint/2010/main" val="332901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be done as a word match or put on the board. </a:t>
            </a:r>
            <a:endParaRPr lang="en-GB" dirty="0"/>
          </a:p>
        </p:txBody>
      </p:sp>
      <p:sp>
        <p:nvSpPr>
          <p:cNvPr id="4" name="Slide Number Placeholder 3"/>
          <p:cNvSpPr>
            <a:spLocks noGrp="1"/>
          </p:cNvSpPr>
          <p:nvPr>
            <p:ph type="sldNum" sz="quarter" idx="10"/>
          </p:nvPr>
        </p:nvSpPr>
        <p:spPr/>
        <p:txBody>
          <a:bodyPr/>
          <a:lstStyle/>
          <a:p>
            <a:fld id="{31BC0DB6-1F05-4200-9CAD-6F72F01CD4F3}" type="slidenum">
              <a:rPr lang="en-GB" smtClean="0"/>
              <a:pPr/>
              <a:t>11</a:t>
            </a:fld>
            <a:endParaRPr lang="en-GB"/>
          </a:p>
        </p:txBody>
      </p:sp>
    </p:spTree>
    <p:extLst>
      <p:ext uri="{BB962C8B-B14F-4D97-AF65-F5344CB8AC3E}">
        <p14:creationId xmlns:p14="http://schemas.microsoft.com/office/powerpoint/2010/main" val="279845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457200" y="1600200"/>
            <a:ext cx="4038600" cy="4525963"/>
          </a:xfrm>
        </p:spPr>
        <p:txBody>
          <a:bodyPr/>
          <a:lstStyle/>
          <a:p>
            <a:r>
              <a:rPr lang="en-US" smtClean="0"/>
              <a:t>Click icon to add clip art</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3776809-E9D7-4B38-B24E-9E03FCC774A9}" type="slidenum">
              <a:rPr lang="en-GB"/>
              <a:pPr/>
              <a:t>‹#›</a:t>
            </a:fld>
            <a:endParaRPr lang="en-GB"/>
          </a:p>
        </p:txBody>
      </p:sp>
      <p:pic>
        <p:nvPicPr>
          <p:cNvPr id="8" name="Picture 7" descr="new FHS logo white.jpg"/>
          <p:cNvPicPr/>
          <p:nvPr userDrawn="1"/>
        </p:nvPicPr>
        <p:blipFill>
          <a:blip r:embed="rId2" cstate="print">
            <a:lum bright="74000" contrast="-44000"/>
          </a:blip>
          <a:stretch>
            <a:fillRect/>
          </a:stretch>
        </p:blipFill>
        <p:spPr>
          <a:xfrm>
            <a:off x="1979712" y="1"/>
            <a:ext cx="5289550" cy="6021288"/>
          </a:xfrm>
          <a:prstGeom prst="ellipse">
            <a:avLst/>
          </a:prstGeom>
          <a:ln>
            <a:noFill/>
          </a:ln>
          <a:effectLst>
            <a:softEdge rad="112500"/>
          </a:effectLst>
        </p:spPr>
      </p:pic>
      <p:pic>
        <p:nvPicPr>
          <p:cNvPr id="9" name="Picture 8" descr="Science logo.jpg"/>
          <p:cNvPicPr>
            <a:picLocks noChangeAspect="1"/>
          </p:cNvPicPr>
          <p:nvPr userDrawn="1"/>
        </p:nvPicPr>
        <p:blipFill>
          <a:blip r:embed="rId3" cstate="print"/>
          <a:stretch>
            <a:fillRect/>
          </a:stretch>
        </p:blipFill>
        <p:spPr>
          <a:xfrm>
            <a:off x="8709628" y="692696"/>
            <a:ext cx="434372" cy="558558"/>
          </a:xfrm>
          <a:prstGeom prst="rect">
            <a:avLst/>
          </a:prstGeom>
        </p:spPr>
      </p:pic>
      <p:pic>
        <p:nvPicPr>
          <p:cNvPr id="10" name="Picture 9" descr="FHS Letterhead 2012 bottom.jpg"/>
          <p:cNvPicPr>
            <a:picLocks noChangeAspect="1"/>
          </p:cNvPicPr>
          <p:nvPr userDrawn="1"/>
        </p:nvPicPr>
        <p:blipFill>
          <a:blip r:embed="rId4" cstate="print"/>
          <a:stretch>
            <a:fillRect/>
          </a:stretch>
        </p:blipFill>
        <p:spPr>
          <a:xfrm>
            <a:off x="0" y="6172200"/>
            <a:ext cx="9144000" cy="685800"/>
          </a:xfrm>
          <a:prstGeom prst="rect">
            <a:avLst/>
          </a:prstGeom>
        </p:spPr>
      </p:pic>
      <p:pic>
        <p:nvPicPr>
          <p:cNvPr id="11" name="Picture 10" descr="new FHS logo white.jpg"/>
          <p:cNvPicPr>
            <a:picLocks noChangeAspect="1"/>
          </p:cNvPicPr>
          <p:nvPr userDrawn="1"/>
        </p:nvPicPr>
        <p:blipFill>
          <a:blip r:embed="rId2" cstate="print"/>
          <a:stretch>
            <a:fillRect/>
          </a:stretch>
        </p:blipFill>
        <p:spPr>
          <a:xfrm>
            <a:off x="8172400" y="0"/>
            <a:ext cx="504056" cy="622595"/>
          </a:xfrm>
          <a:prstGeom prst="rect">
            <a:avLst/>
          </a:prstGeom>
        </p:spPr>
      </p:pic>
      <p:pic>
        <p:nvPicPr>
          <p:cNvPr id="12" name="Picture 11" descr="sportscolleges.jpg"/>
          <p:cNvPicPr>
            <a:picLocks noChangeAspect="1"/>
          </p:cNvPicPr>
          <p:nvPr userDrawn="1"/>
        </p:nvPicPr>
        <p:blipFill>
          <a:blip r:embed="rId5" cstate="print"/>
          <a:stretch>
            <a:fillRect/>
          </a:stretch>
        </p:blipFill>
        <p:spPr>
          <a:xfrm>
            <a:off x="8676456" y="0"/>
            <a:ext cx="467544" cy="67434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A472A-A4F6-4DC6-BD37-55F12BCC4223}" type="datetimeFigureOut">
              <a:rPr lang="en-GB" smtClean="0"/>
              <a:pPr/>
              <a:t>24/04/2013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02BD17-88B8-47DC-9690-90B37D16F31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A472A-A4F6-4DC6-BD37-55F12BCC4223}" type="datetimeFigureOut">
              <a:rPr lang="en-GB" smtClean="0"/>
              <a:pPr/>
              <a:t>24/04/2013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2BD17-88B8-47DC-9690-90B37D16F314}" type="slidenum">
              <a:rPr lang="en-GB" smtClean="0"/>
              <a:pPr/>
              <a:t>‹#›</a:t>
            </a:fld>
            <a:endParaRPr lang="en-GB"/>
          </a:p>
        </p:txBody>
      </p:sp>
      <p:pic>
        <p:nvPicPr>
          <p:cNvPr id="7" name="Picture 6" descr="new FHS logo white.jpg"/>
          <p:cNvPicPr/>
          <p:nvPr/>
        </p:nvPicPr>
        <p:blipFill>
          <a:blip r:embed="rId14" cstate="print">
            <a:lum bright="74000" contrast="-44000"/>
          </a:blip>
          <a:stretch>
            <a:fillRect/>
          </a:stretch>
        </p:blipFill>
        <p:spPr>
          <a:xfrm>
            <a:off x="1979712" y="1"/>
            <a:ext cx="5289550" cy="6021288"/>
          </a:xfrm>
          <a:prstGeom prst="ellipse">
            <a:avLst/>
          </a:prstGeom>
          <a:ln>
            <a:noFill/>
          </a:ln>
          <a:effectLst>
            <a:softEdge rad="112500"/>
          </a:effectLst>
        </p:spPr>
      </p:pic>
      <p:pic>
        <p:nvPicPr>
          <p:cNvPr id="8" name="Picture 7" descr="Science logo.jpg"/>
          <p:cNvPicPr>
            <a:picLocks noChangeAspect="1"/>
          </p:cNvPicPr>
          <p:nvPr/>
        </p:nvPicPr>
        <p:blipFill>
          <a:blip r:embed="rId15" cstate="print"/>
          <a:stretch>
            <a:fillRect/>
          </a:stretch>
        </p:blipFill>
        <p:spPr>
          <a:xfrm>
            <a:off x="8709628" y="692696"/>
            <a:ext cx="434372" cy="558558"/>
          </a:xfrm>
          <a:prstGeom prst="rect">
            <a:avLst/>
          </a:prstGeom>
        </p:spPr>
      </p:pic>
      <p:pic>
        <p:nvPicPr>
          <p:cNvPr id="9" name="Picture 8" descr="FHS Letterhead 2012 bottom.jpg"/>
          <p:cNvPicPr>
            <a:picLocks noChangeAspect="1"/>
          </p:cNvPicPr>
          <p:nvPr/>
        </p:nvPicPr>
        <p:blipFill>
          <a:blip r:embed="rId16" cstate="print"/>
          <a:stretch>
            <a:fillRect/>
          </a:stretch>
        </p:blipFill>
        <p:spPr>
          <a:xfrm>
            <a:off x="0" y="6172200"/>
            <a:ext cx="9144000" cy="685800"/>
          </a:xfrm>
          <a:prstGeom prst="rect">
            <a:avLst/>
          </a:prstGeom>
        </p:spPr>
      </p:pic>
      <p:pic>
        <p:nvPicPr>
          <p:cNvPr id="10" name="Picture 9" descr="new FHS logo white.jpg"/>
          <p:cNvPicPr>
            <a:picLocks noChangeAspect="1"/>
          </p:cNvPicPr>
          <p:nvPr/>
        </p:nvPicPr>
        <p:blipFill>
          <a:blip r:embed="rId14" cstate="print"/>
          <a:stretch>
            <a:fillRect/>
          </a:stretch>
        </p:blipFill>
        <p:spPr>
          <a:xfrm>
            <a:off x="8172400" y="0"/>
            <a:ext cx="504056" cy="622595"/>
          </a:xfrm>
          <a:prstGeom prst="rect">
            <a:avLst/>
          </a:prstGeom>
        </p:spPr>
      </p:pic>
      <p:pic>
        <p:nvPicPr>
          <p:cNvPr id="11" name="Picture 10" descr="sportscolleges.jpg"/>
          <p:cNvPicPr>
            <a:picLocks noChangeAspect="1"/>
          </p:cNvPicPr>
          <p:nvPr/>
        </p:nvPicPr>
        <p:blipFill>
          <a:blip r:embed="rId17" cstate="print"/>
          <a:stretch>
            <a:fillRect/>
          </a:stretch>
        </p:blipFill>
        <p:spPr>
          <a:xfrm>
            <a:off x="8676456" y="0"/>
            <a:ext cx="467544" cy="674343"/>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youtube.com/watch?v=RnyB9CBGC2I"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1000" y="2286000"/>
            <a:ext cx="8382000" cy="1143000"/>
          </a:xfrm>
        </p:spPr>
        <p:txBody>
          <a:bodyPr/>
          <a:lstStyle/>
          <a:p>
            <a:pPr eaLnBrk="1" hangingPunct="1">
              <a:defRPr/>
            </a:pPr>
            <a:r>
              <a:rPr lang="en-US" sz="3200" dirty="0" smtClean="0"/>
              <a:t>BTEC</a:t>
            </a:r>
            <a:br>
              <a:rPr lang="en-US" sz="3200" dirty="0" smtClean="0"/>
            </a:br>
            <a:r>
              <a:rPr lang="en-US" sz="3200" dirty="0" smtClean="0"/>
              <a:t>Level 2 Firsts in Sport </a:t>
            </a:r>
            <a:endParaRPr lang="en-US" dirty="0" smtClean="0"/>
          </a:p>
        </p:txBody>
      </p:sp>
      <p:sp>
        <p:nvSpPr>
          <p:cNvPr id="9219" name="Rectangle 3"/>
          <p:cNvSpPr>
            <a:spLocks noGrp="1" noChangeArrowheads="1"/>
          </p:cNvSpPr>
          <p:nvPr>
            <p:ph type="subTitle" idx="1"/>
          </p:nvPr>
        </p:nvSpPr>
        <p:spPr>
          <a:xfrm>
            <a:off x="990600" y="4267200"/>
            <a:ext cx="7315200" cy="1752600"/>
          </a:xfrm>
        </p:spPr>
        <p:txBody>
          <a:bodyPr/>
          <a:lstStyle/>
          <a:p>
            <a:pPr eaLnBrk="1" hangingPunct="1">
              <a:defRPr/>
            </a:pPr>
            <a:r>
              <a:rPr lang="en-US" dirty="0" smtClean="0">
                <a:solidFill>
                  <a:srgbClr val="000000"/>
                </a:solidFill>
                <a:latin typeface="+mj-lt"/>
              </a:rPr>
              <a:t>Fitness Training Methods</a:t>
            </a:r>
          </a:p>
        </p:txBody>
      </p:sp>
      <p:pic>
        <p:nvPicPr>
          <p:cNvPr id="6148" name="Picture 4"/>
          <p:cNvPicPr>
            <a:picLocks noChangeAspect="1" noChangeArrowheads="1"/>
          </p:cNvPicPr>
          <p:nvPr/>
        </p:nvPicPr>
        <p:blipFill>
          <a:blip r:embed="rId3" cstate="print"/>
          <a:srcRect/>
          <a:stretch>
            <a:fillRect/>
          </a:stretch>
        </p:blipFill>
        <p:spPr bwMode="auto">
          <a:xfrm>
            <a:off x="7940675" y="304800"/>
            <a:ext cx="847725" cy="1447800"/>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457200" y="457200"/>
            <a:ext cx="1066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Strength, muscular endurance and power training</a:t>
            </a:r>
            <a:endParaRPr lang="en-GB" dirty="0"/>
          </a:p>
        </p:txBody>
      </p:sp>
      <p:sp>
        <p:nvSpPr>
          <p:cNvPr id="3" name="Content Placeholder 2"/>
          <p:cNvSpPr>
            <a:spLocks noGrp="1"/>
          </p:cNvSpPr>
          <p:nvPr>
            <p:ph idx="1"/>
          </p:nvPr>
        </p:nvSpPr>
        <p:spPr>
          <a:xfrm>
            <a:off x="467544" y="1772816"/>
            <a:ext cx="8229600" cy="4525963"/>
          </a:xfrm>
        </p:spPr>
        <p:txBody>
          <a:bodyPr/>
          <a:lstStyle/>
          <a:p>
            <a:r>
              <a:rPr lang="en-GB" dirty="0" smtClean="0"/>
              <a:t>What types of exercise or training can be used to develop the following components of fitness?</a:t>
            </a:r>
          </a:p>
          <a:p>
            <a:endParaRPr lang="en-GB" dirty="0"/>
          </a:p>
          <a:p>
            <a:pPr marL="514350" indent="-514350">
              <a:buAutoNum type="arabicPeriod"/>
            </a:pPr>
            <a:r>
              <a:rPr lang="en-GB" b="1" dirty="0" smtClean="0">
                <a:solidFill>
                  <a:srgbClr val="FF0000"/>
                </a:solidFill>
              </a:rPr>
              <a:t>STRENGTH</a:t>
            </a:r>
          </a:p>
          <a:p>
            <a:pPr marL="514350" indent="-514350">
              <a:buAutoNum type="arabicPeriod"/>
            </a:pPr>
            <a:r>
              <a:rPr lang="en-GB" b="1" dirty="0" smtClean="0">
                <a:solidFill>
                  <a:srgbClr val="00FF00"/>
                </a:solidFill>
              </a:rPr>
              <a:t>MUSCULAR ENDURANCE</a:t>
            </a:r>
          </a:p>
          <a:p>
            <a:pPr marL="514350" indent="-514350">
              <a:buAutoNum type="arabicPeriod"/>
            </a:pPr>
            <a:r>
              <a:rPr lang="en-GB" b="1" dirty="0" smtClean="0">
                <a:solidFill>
                  <a:srgbClr val="0000FF"/>
                </a:solidFill>
              </a:rPr>
              <a:t>POWER </a:t>
            </a:r>
          </a:p>
        </p:txBody>
      </p:sp>
    </p:spTree>
    <p:extLst>
      <p:ext uri="{BB962C8B-B14F-4D97-AF65-F5344CB8AC3E}">
        <p14:creationId xmlns:p14="http://schemas.microsoft.com/office/powerpoint/2010/main" val="78639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Match up the component of fitness with ideas of how to develop it </a:t>
            </a:r>
            <a:r>
              <a:rPr lang="en-GB" sz="3200" dirty="0" smtClean="0"/>
              <a:t>using weight training </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586507"/>
              </p:ext>
            </p:extLst>
          </p:nvPr>
        </p:nvGraphicFramePr>
        <p:xfrm>
          <a:off x="395536" y="1628800"/>
          <a:ext cx="3312368" cy="4320479"/>
        </p:xfrm>
        <a:graphic>
          <a:graphicData uri="http://schemas.openxmlformats.org/drawingml/2006/table">
            <a:tbl>
              <a:tblPr firstRow="1" bandRow="1">
                <a:tableStyleId>{5C22544A-7EE6-4342-B048-85BDC9FD1C3A}</a:tableStyleId>
              </a:tblPr>
              <a:tblGrid>
                <a:gridCol w="3312368"/>
              </a:tblGrid>
              <a:tr h="635864">
                <a:tc>
                  <a:txBody>
                    <a:bodyPr/>
                    <a:lstStyle/>
                    <a:p>
                      <a:pPr algn="ctr"/>
                      <a:r>
                        <a:rPr lang="en-GB" dirty="0" smtClean="0"/>
                        <a:t>COMPONENT</a:t>
                      </a:r>
                      <a:r>
                        <a:rPr lang="en-GB" baseline="0" dirty="0" smtClean="0"/>
                        <a:t> OF FITNESS</a:t>
                      </a:r>
                      <a:endParaRPr lang="en-GB" dirty="0"/>
                    </a:p>
                  </a:txBody>
                  <a:tcPr/>
                </a:tc>
              </a:tr>
              <a:tr h="1228205">
                <a:tc>
                  <a:txBody>
                    <a:bodyPr/>
                    <a:lstStyle/>
                    <a:p>
                      <a:pPr algn="ctr"/>
                      <a:endParaRPr lang="en-GB" b="1" dirty="0" smtClean="0"/>
                    </a:p>
                    <a:p>
                      <a:pPr algn="ctr"/>
                      <a:r>
                        <a:rPr lang="en-GB" b="1" dirty="0" smtClean="0"/>
                        <a:t>STRENGTH</a:t>
                      </a:r>
                      <a:endParaRPr lang="en-GB" b="1" dirty="0"/>
                    </a:p>
                  </a:txBody>
                  <a:tcPr/>
                </a:tc>
              </a:tr>
              <a:tr h="1228205">
                <a:tc>
                  <a:txBody>
                    <a:bodyPr/>
                    <a:lstStyle/>
                    <a:p>
                      <a:pPr algn="ctr"/>
                      <a:endParaRPr lang="en-GB" b="1" dirty="0" smtClean="0"/>
                    </a:p>
                    <a:p>
                      <a:pPr algn="ctr"/>
                      <a:r>
                        <a:rPr lang="en-GB" b="1" dirty="0" smtClean="0"/>
                        <a:t>MUSCULAR</a:t>
                      </a:r>
                      <a:r>
                        <a:rPr lang="en-GB" b="1" baseline="0" dirty="0" smtClean="0"/>
                        <a:t> ENDURANCE</a:t>
                      </a:r>
                      <a:endParaRPr lang="en-GB" b="1" dirty="0"/>
                    </a:p>
                  </a:txBody>
                  <a:tcPr/>
                </a:tc>
              </a:tr>
              <a:tr h="1228205">
                <a:tc>
                  <a:txBody>
                    <a:bodyPr/>
                    <a:lstStyle/>
                    <a:p>
                      <a:pPr algn="ctr"/>
                      <a:endParaRPr lang="en-GB" b="1" dirty="0" smtClean="0"/>
                    </a:p>
                    <a:p>
                      <a:pPr algn="ctr"/>
                      <a:r>
                        <a:rPr lang="en-GB" b="1" dirty="0" smtClean="0"/>
                        <a:t>POWER</a:t>
                      </a:r>
                      <a:endParaRPr lang="en-GB" b="1"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671092738"/>
              </p:ext>
            </p:extLst>
          </p:nvPr>
        </p:nvGraphicFramePr>
        <p:xfrm>
          <a:off x="4499992" y="1628800"/>
          <a:ext cx="4248472" cy="4248471"/>
        </p:xfrm>
        <a:graphic>
          <a:graphicData uri="http://schemas.openxmlformats.org/drawingml/2006/table">
            <a:tbl>
              <a:tblPr firstRow="1" bandRow="1">
                <a:tableStyleId>{5C22544A-7EE6-4342-B048-85BDC9FD1C3A}</a:tableStyleId>
              </a:tblPr>
              <a:tblGrid>
                <a:gridCol w="4248472"/>
              </a:tblGrid>
              <a:tr h="625266">
                <a:tc>
                  <a:txBody>
                    <a:bodyPr/>
                    <a:lstStyle/>
                    <a:p>
                      <a:pPr algn="ctr"/>
                      <a:r>
                        <a:rPr lang="en-GB" dirty="0" smtClean="0"/>
                        <a:t>HOW TO DEVELOP COMPONENT</a:t>
                      </a:r>
                      <a:endParaRPr lang="en-GB" dirty="0"/>
                    </a:p>
                  </a:txBody>
                  <a:tcPr/>
                </a:tc>
              </a:tr>
              <a:tr h="1207735">
                <a:tc>
                  <a:txBody>
                    <a:bodyPr/>
                    <a:lstStyle/>
                    <a:p>
                      <a:pPr algn="l"/>
                      <a:r>
                        <a:rPr lang="en-GB" i="1" dirty="0" smtClean="0"/>
                        <a:t>Developed by moving lighter</a:t>
                      </a:r>
                      <a:r>
                        <a:rPr lang="en-GB" i="1" baseline="0" dirty="0" smtClean="0"/>
                        <a:t> weights for a high number of repetitions. </a:t>
                      </a:r>
                      <a:endParaRPr lang="en-GB" i="1" dirty="0"/>
                    </a:p>
                  </a:txBody>
                  <a:tcPr/>
                </a:tc>
              </a:tr>
              <a:tr h="1207735">
                <a:tc>
                  <a:txBody>
                    <a:bodyPr/>
                    <a:lstStyle/>
                    <a:p>
                      <a:pPr algn="l"/>
                      <a:r>
                        <a:rPr lang="en-GB" i="1" dirty="0" smtClean="0"/>
                        <a:t>Developed by performing exercises and</a:t>
                      </a:r>
                      <a:r>
                        <a:rPr lang="en-GB" i="1" baseline="0" dirty="0" smtClean="0"/>
                        <a:t> lifting weights at high speed. </a:t>
                      </a:r>
                      <a:endParaRPr lang="en-GB" i="1" dirty="0"/>
                    </a:p>
                  </a:txBody>
                  <a:tcPr/>
                </a:tc>
              </a:tr>
              <a:tr h="1207735">
                <a:tc>
                  <a:txBody>
                    <a:bodyPr/>
                    <a:lstStyle/>
                    <a:p>
                      <a:pPr algn="l"/>
                      <a:r>
                        <a:rPr lang="en-GB" i="1" dirty="0" smtClean="0"/>
                        <a:t>Developed by moving a heavy load for a low number of repetitions. </a:t>
                      </a:r>
                      <a:endParaRPr lang="en-GB" i="1" dirty="0"/>
                    </a:p>
                  </a:txBody>
                  <a:tcPr/>
                </a:tc>
              </a:tr>
            </a:tbl>
          </a:graphicData>
        </a:graphic>
      </p:graphicFrame>
    </p:spTree>
    <p:extLst>
      <p:ext uri="{BB962C8B-B14F-4D97-AF65-F5344CB8AC3E}">
        <p14:creationId xmlns:p14="http://schemas.microsoft.com/office/powerpoint/2010/main" val="268854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Distillation </a:t>
            </a:r>
            <a:r>
              <a:rPr lang="en-GB" sz="1400" dirty="0" smtClean="0">
                <a:solidFill>
                  <a:srgbClr val="FF0000"/>
                </a:solidFill>
              </a:rPr>
              <a:t>(Page 14 from textbook)</a:t>
            </a:r>
            <a:endParaRPr lang="en-GB" sz="1400" dirty="0">
              <a:solidFill>
                <a:srgbClr val="FF0000"/>
              </a:solidFill>
            </a:endParaRPr>
          </a:p>
        </p:txBody>
      </p:sp>
      <p:sp>
        <p:nvSpPr>
          <p:cNvPr id="3" name="Content Placeholder 2"/>
          <p:cNvSpPr>
            <a:spLocks noGrp="1"/>
          </p:cNvSpPr>
          <p:nvPr>
            <p:ph idx="1"/>
          </p:nvPr>
        </p:nvSpPr>
        <p:spPr/>
        <p:txBody>
          <a:bodyPr/>
          <a:lstStyle/>
          <a:p>
            <a:r>
              <a:rPr lang="en-GB" dirty="0" smtClean="0">
                <a:solidFill>
                  <a:srgbClr val="FF0000"/>
                </a:solidFill>
              </a:rPr>
              <a:t>Read</a:t>
            </a:r>
            <a:r>
              <a:rPr lang="en-GB" dirty="0" smtClean="0"/>
              <a:t> through the </a:t>
            </a:r>
            <a:r>
              <a:rPr lang="en-GB" dirty="0" smtClean="0">
                <a:solidFill>
                  <a:srgbClr val="FF0000"/>
                </a:solidFill>
              </a:rPr>
              <a:t>resource</a:t>
            </a:r>
            <a:r>
              <a:rPr lang="en-GB" dirty="0" smtClean="0"/>
              <a:t> provided and </a:t>
            </a:r>
            <a:r>
              <a:rPr lang="en-GB" dirty="0" smtClean="0">
                <a:solidFill>
                  <a:srgbClr val="FF0000"/>
                </a:solidFill>
              </a:rPr>
              <a:t>write</a:t>
            </a:r>
            <a:r>
              <a:rPr lang="en-GB" dirty="0" smtClean="0"/>
              <a:t> down any </a:t>
            </a:r>
            <a:r>
              <a:rPr lang="en-GB" dirty="0" smtClean="0">
                <a:solidFill>
                  <a:srgbClr val="FF0000"/>
                </a:solidFill>
              </a:rPr>
              <a:t>key words</a:t>
            </a:r>
            <a:r>
              <a:rPr lang="en-GB" dirty="0" smtClean="0"/>
              <a:t>. </a:t>
            </a:r>
          </a:p>
          <a:p>
            <a:endParaRPr lang="en-GB" dirty="0"/>
          </a:p>
          <a:p>
            <a:r>
              <a:rPr lang="en-GB" dirty="0" smtClean="0"/>
              <a:t>You may be asked to </a:t>
            </a:r>
            <a:r>
              <a:rPr lang="en-GB" dirty="0" smtClean="0">
                <a:solidFill>
                  <a:srgbClr val="FF0000"/>
                </a:solidFill>
              </a:rPr>
              <a:t>write</a:t>
            </a:r>
            <a:r>
              <a:rPr lang="en-GB" dirty="0" smtClean="0"/>
              <a:t> these on the </a:t>
            </a:r>
            <a:r>
              <a:rPr lang="en-GB" dirty="0" smtClean="0">
                <a:solidFill>
                  <a:srgbClr val="FF0000"/>
                </a:solidFill>
              </a:rPr>
              <a:t>board</a:t>
            </a:r>
            <a:r>
              <a:rPr lang="en-GB" dirty="0" smtClean="0"/>
              <a:t>. </a:t>
            </a:r>
          </a:p>
          <a:p>
            <a:endParaRPr lang="en-GB" dirty="0"/>
          </a:p>
          <a:p>
            <a:r>
              <a:rPr lang="en-GB" dirty="0" smtClean="0"/>
              <a:t>Now as a </a:t>
            </a:r>
            <a:r>
              <a:rPr lang="en-GB" dirty="0" smtClean="0">
                <a:solidFill>
                  <a:srgbClr val="FF0000"/>
                </a:solidFill>
              </a:rPr>
              <a:t>class</a:t>
            </a:r>
            <a:r>
              <a:rPr lang="en-GB" dirty="0" smtClean="0"/>
              <a:t>, come up with </a:t>
            </a:r>
            <a:r>
              <a:rPr lang="en-GB" dirty="0" smtClean="0">
                <a:solidFill>
                  <a:srgbClr val="FF0000"/>
                </a:solidFill>
              </a:rPr>
              <a:t>5 key words </a:t>
            </a:r>
            <a:r>
              <a:rPr lang="en-GB" dirty="0" smtClean="0"/>
              <a:t>which you think relate to </a:t>
            </a:r>
            <a:r>
              <a:rPr lang="en-GB" dirty="0" smtClean="0">
                <a:solidFill>
                  <a:srgbClr val="FF0000"/>
                </a:solidFill>
              </a:rPr>
              <a:t>free weight training</a:t>
            </a:r>
            <a:r>
              <a:rPr lang="en-GB" dirty="0" smtClean="0"/>
              <a:t>.</a:t>
            </a:r>
            <a:endParaRPr lang="en-GB" dirty="0"/>
          </a:p>
        </p:txBody>
      </p:sp>
    </p:spTree>
    <p:extLst>
      <p:ext uri="{BB962C8B-B14F-4D97-AF65-F5344CB8AC3E}">
        <p14:creationId xmlns:p14="http://schemas.microsoft.com/office/powerpoint/2010/main" val="3830854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those key words</a:t>
            </a:r>
            <a:endParaRPr lang="en-GB" dirty="0"/>
          </a:p>
        </p:txBody>
      </p:sp>
      <p:sp>
        <p:nvSpPr>
          <p:cNvPr id="3" name="Content Placeholder 2"/>
          <p:cNvSpPr>
            <a:spLocks noGrp="1"/>
          </p:cNvSpPr>
          <p:nvPr>
            <p:ph idx="1"/>
          </p:nvPr>
        </p:nvSpPr>
        <p:spPr/>
        <p:txBody>
          <a:bodyPr/>
          <a:lstStyle/>
          <a:p>
            <a:r>
              <a:rPr lang="en-GB" dirty="0" smtClean="0"/>
              <a:t>Using the </a:t>
            </a:r>
            <a:r>
              <a:rPr lang="en-GB" dirty="0" smtClean="0">
                <a:solidFill>
                  <a:srgbClr val="FF0000"/>
                </a:solidFill>
              </a:rPr>
              <a:t>5 class key words</a:t>
            </a:r>
            <a:r>
              <a:rPr lang="en-GB" dirty="0" smtClean="0"/>
              <a:t>, now </a:t>
            </a:r>
            <a:r>
              <a:rPr lang="en-GB" dirty="0" smtClean="0">
                <a:solidFill>
                  <a:srgbClr val="FF0000"/>
                </a:solidFill>
              </a:rPr>
              <a:t>write</a:t>
            </a:r>
            <a:r>
              <a:rPr lang="en-GB" dirty="0" smtClean="0"/>
              <a:t> a </a:t>
            </a:r>
            <a:r>
              <a:rPr lang="en-GB" dirty="0" smtClean="0">
                <a:solidFill>
                  <a:srgbClr val="FF0000"/>
                </a:solidFill>
              </a:rPr>
              <a:t>short paragraph</a:t>
            </a:r>
            <a:r>
              <a:rPr lang="en-GB" dirty="0" smtClean="0"/>
              <a:t> which </a:t>
            </a:r>
            <a:r>
              <a:rPr lang="en-GB" dirty="0" smtClean="0">
                <a:solidFill>
                  <a:srgbClr val="FF0000"/>
                </a:solidFill>
              </a:rPr>
              <a:t>describes</a:t>
            </a:r>
            <a:r>
              <a:rPr lang="en-GB" dirty="0" smtClean="0"/>
              <a:t> what </a:t>
            </a:r>
            <a:r>
              <a:rPr lang="en-GB" dirty="0" smtClean="0">
                <a:solidFill>
                  <a:srgbClr val="FF0000"/>
                </a:solidFill>
              </a:rPr>
              <a:t>free weight training</a:t>
            </a:r>
            <a:r>
              <a:rPr lang="en-GB" dirty="0" smtClean="0"/>
              <a:t> is. </a:t>
            </a:r>
          </a:p>
          <a:p>
            <a:endParaRPr lang="en-GB" dirty="0"/>
          </a:p>
          <a:p>
            <a:r>
              <a:rPr lang="en-GB" dirty="0" smtClean="0"/>
              <a:t>‘Free weight training is………….’</a:t>
            </a:r>
            <a:endParaRPr lang="en-GB" dirty="0"/>
          </a:p>
        </p:txBody>
      </p:sp>
    </p:spTree>
    <p:extLst>
      <p:ext uri="{BB962C8B-B14F-4D97-AF65-F5344CB8AC3E}">
        <p14:creationId xmlns:p14="http://schemas.microsoft.com/office/powerpoint/2010/main" val="115864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1</a:t>
            </a:r>
            <a:endParaRPr lang="en-GB" dirty="0"/>
          </a:p>
        </p:txBody>
      </p:sp>
      <p:sp>
        <p:nvSpPr>
          <p:cNvPr id="3" name="Content Placeholder 2"/>
          <p:cNvSpPr>
            <a:spLocks noGrp="1"/>
          </p:cNvSpPr>
          <p:nvPr>
            <p:ph idx="1"/>
          </p:nvPr>
        </p:nvSpPr>
        <p:spPr>
          <a:xfrm>
            <a:off x="457200" y="1340768"/>
            <a:ext cx="8229600" cy="4785395"/>
          </a:xfrm>
        </p:spPr>
        <p:txBody>
          <a:bodyPr/>
          <a:lstStyle/>
          <a:p>
            <a:r>
              <a:rPr lang="en-GB" dirty="0" smtClean="0"/>
              <a:t>Use the hand out to try to work out some information about </a:t>
            </a:r>
            <a:r>
              <a:rPr lang="en-GB" b="1" i="1" dirty="0" smtClean="0">
                <a:solidFill>
                  <a:srgbClr val="FF0000"/>
                </a:solidFill>
              </a:rPr>
              <a:t>free weights </a:t>
            </a:r>
            <a:r>
              <a:rPr lang="en-GB" dirty="0" smtClean="0"/>
              <a:t>training.</a:t>
            </a:r>
          </a:p>
          <a:p>
            <a:endParaRPr lang="en-GB" dirty="0"/>
          </a:p>
          <a:p>
            <a:r>
              <a:rPr lang="en-GB" dirty="0" smtClean="0"/>
              <a:t>Find out:</a:t>
            </a:r>
          </a:p>
          <a:p>
            <a:pPr marL="514350" indent="-514350">
              <a:buAutoNum type="arabicPeriod"/>
            </a:pPr>
            <a:r>
              <a:rPr lang="en-GB" b="1" dirty="0" smtClean="0">
                <a:solidFill>
                  <a:srgbClr val="FF0000"/>
                </a:solidFill>
              </a:rPr>
              <a:t>What the training method involves?</a:t>
            </a:r>
          </a:p>
          <a:p>
            <a:pPr marL="514350" indent="-514350">
              <a:buAutoNum type="arabicPeriod"/>
            </a:pPr>
            <a:r>
              <a:rPr lang="en-GB" b="1" dirty="0" smtClean="0">
                <a:solidFill>
                  <a:srgbClr val="00FF00"/>
                </a:solidFill>
              </a:rPr>
              <a:t>What are the advantages?</a:t>
            </a:r>
          </a:p>
          <a:p>
            <a:pPr marL="514350" indent="-514350">
              <a:buAutoNum type="arabicPeriod"/>
            </a:pPr>
            <a:r>
              <a:rPr lang="en-GB" b="1" dirty="0" smtClean="0">
                <a:solidFill>
                  <a:srgbClr val="0000FF"/>
                </a:solidFill>
              </a:rPr>
              <a:t>What are the disadvantages? </a:t>
            </a:r>
          </a:p>
          <a:p>
            <a:pPr marL="514350" indent="-514350">
              <a:buAutoNum type="arabicPeriod"/>
            </a:pPr>
            <a:r>
              <a:rPr lang="en-GB" b="1" dirty="0" smtClean="0">
                <a:solidFill>
                  <a:srgbClr val="7030A0"/>
                </a:solidFill>
              </a:rPr>
              <a:t>How can the training method be adapted?</a:t>
            </a:r>
            <a:endParaRPr lang="en-GB" b="1" dirty="0">
              <a:solidFill>
                <a:srgbClr val="7030A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2</a:t>
            </a:r>
            <a:endParaRPr lang="en-GB" dirty="0"/>
          </a:p>
        </p:txBody>
      </p:sp>
      <p:sp>
        <p:nvSpPr>
          <p:cNvPr id="3" name="Content Placeholder 2"/>
          <p:cNvSpPr>
            <a:spLocks noGrp="1"/>
          </p:cNvSpPr>
          <p:nvPr>
            <p:ph idx="1"/>
          </p:nvPr>
        </p:nvSpPr>
        <p:spPr>
          <a:xfrm>
            <a:off x="457200" y="1340768"/>
            <a:ext cx="8229600" cy="4785395"/>
          </a:xfrm>
        </p:spPr>
        <p:txBody>
          <a:bodyPr/>
          <a:lstStyle/>
          <a:p>
            <a:r>
              <a:rPr lang="en-GB" dirty="0" smtClean="0"/>
              <a:t>Use the hand out to try to work out some information about </a:t>
            </a:r>
            <a:r>
              <a:rPr lang="en-GB" b="1" i="1" dirty="0" smtClean="0">
                <a:solidFill>
                  <a:srgbClr val="FF0000"/>
                </a:solidFill>
              </a:rPr>
              <a:t>circuit training</a:t>
            </a:r>
            <a:r>
              <a:rPr lang="en-GB" dirty="0" smtClean="0"/>
              <a:t>.</a:t>
            </a:r>
          </a:p>
          <a:p>
            <a:endParaRPr lang="en-GB" dirty="0"/>
          </a:p>
          <a:p>
            <a:r>
              <a:rPr lang="en-GB" dirty="0" smtClean="0"/>
              <a:t>Find out:</a:t>
            </a:r>
          </a:p>
          <a:p>
            <a:pPr marL="514350" indent="-514350">
              <a:buAutoNum type="arabicPeriod"/>
            </a:pPr>
            <a:r>
              <a:rPr lang="en-GB" b="1" dirty="0" smtClean="0">
                <a:solidFill>
                  <a:srgbClr val="FF0000"/>
                </a:solidFill>
              </a:rPr>
              <a:t>What the training method involves?</a:t>
            </a:r>
          </a:p>
          <a:p>
            <a:pPr marL="514350" indent="-514350">
              <a:buAutoNum type="arabicPeriod"/>
            </a:pPr>
            <a:r>
              <a:rPr lang="en-GB" b="1" dirty="0" smtClean="0">
                <a:solidFill>
                  <a:srgbClr val="00FF00"/>
                </a:solidFill>
              </a:rPr>
              <a:t>What are the advantages?</a:t>
            </a:r>
          </a:p>
          <a:p>
            <a:pPr marL="514350" indent="-514350">
              <a:buAutoNum type="arabicPeriod"/>
            </a:pPr>
            <a:r>
              <a:rPr lang="en-GB" b="1" dirty="0" smtClean="0">
                <a:solidFill>
                  <a:srgbClr val="0000FF"/>
                </a:solidFill>
              </a:rPr>
              <a:t>What are the disadvantages? </a:t>
            </a:r>
          </a:p>
          <a:p>
            <a:pPr marL="514350" indent="-514350">
              <a:buAutoNum type="arabicPeriod"/>
            </a:pPr>
            <a:r>
              <a:rPr lang="en-GB" b="1" dirty="0" smtClean="0">
                <a:solidFill>
                  <a:srgbClr val="7030A0"/>
                </a:solidFill>
              </a:rPr>
              <a:t>How can the training method be adapted?</a:t>
            </a:r>
            <a:endParaRPr lang="en-GB" b="1" dirty="0">
              <a:solidFill>
                <a:srgbClr val="7030A0"/>
              </a:solidFill>
            </a:endParaRPr>
          </a:p>
        </p:txBody>
      </p:sp>
    </p:spTree>
    <p:extLst>
      <p:ext uri="{BB962C8B-B14F-4D97-AF65-F5344CB8AC3E}">
        <p14:creationId xmlns:p14="http://schemas.microsoft.com/office/powerpoint/2010/main" val="129667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3</a:t>
            </a:r>
            <a:endParaRPr lang="en-GB" dirty="0"/>
          </a:p>
        </p:txBody>
      </p:sp>
      <p:sp>
        <p:nvSpPr>
          <p:cNvPr id="3" name="Content Placeholder 2"/>
          <p:cNvSpPr>
            <a:spLocks noGrp="1"/>
          </p:cNvSpPr>
          <p:nvPr>
            <p:ph idx="1"/>
          </p:nvPr>
        </p:nvSpPr>
        <p:spPr>
          <a:xfrm>
            <a:off x="457200" y="1340768"/>
            <a:ext cx="8229600" cy="4785395"/>
          </a:xfrm>
        </p:spPr>
        <p:txBody>
          <a:bodyPr/>
          <a:lstStyle/>
          <a:p>
            <a:r>
              <a:rPr lang="en-GB" dirty="0" smtClean="0"/>
              <a:t>Use the hand out to try to work out some information about </a:t>
            </a:r>
            <a:r>
              <a:rPr lang="en-GB" b="1" i="1" dirty="0" err="1" smtClean="0">
                <a:solidFill>
                  <a:srgbClr val="FF0000"/>
                </a:solidFill>
              </a:rPr>
              <a:t>plyometrics</a:t>
            </a:r>
            <a:r>
              <a:rPr lang="en-GB" dirty="0" smtClean="0"/>
              <a:t> training.</a:t>
            </a:r>
          </a:p>
          <a:p>
            <a:endParaRPr lang="en-GB" dirty="0"/>
          </a:p>
          <a:p>
            <a:r>
              <a:rPr lang="en-GB" dirty="0" smtClean="0"/>
              <a:t>Find out:</a:t>
            </a:r>
          </a:p>
          <a:p>
            <a:pPr marL="514350" indent="-514350">
              <a:buAutoNum type="arabicPeriod"/>
            </a:pPr>
            <a:r>
              <a:rPr lang="en-GB" b="1" dirty="0" smtClean="0">
                <a:solidFill>
                  <a:srgbClr val="FF0000"/>
                </a:solidFill>
              </a:rPr>
              <a:t>What the training method involves?</a:t>
            </a:r>
          </a:p>
          <a:p>
            <a:pPr marL="514350" indent="-514350">
              <a:buAutoNum type="arabicPeriod"/>
            </a:pPr>
            <a:r>
              <a:rPr lang="en-GB" b="1" dirty="0" smtClean="0">
                <a:solidFill>
                  <a:srgbClr val="00FF00"/>
                </a:solidFill>
              </a:rPr>
              <a:t>What are the advantages?</a:t>
            </a:r>
          </a:p>
          <a:p>
            <a:pPr marL="514350" indent="-514350">
              <a:buAutoNum type="arabicPeriod"/>
            </a:pPr>
            <a:r>
              <a:rPr lang="en-GB" b="1" dirty="0" smtClean="0">
                <a:solidFill>
                  <a:srgbClr val="0000FF"/>
                </a:solidFill>
              </a:rPr>
              <a:t>What are the disadvantages? </a:t>
            </a:r>
          </a:p>
          <a:p>
            <a:pPr marL="514350" indent="-514350">
              <a:buAutoNum type="arabicPeriod"/>
            </a:pPr>
            <a:r>
              <a:rPr lang="en-GB" b="1" dirty="0" smtClean="0">
                <a:solidFill>
                  <a:srgbClr val="7030A0"/>
                </a:solidFill>
              </a:rPr>
              <a:t>How can the training method be adapted?</a:t>
            </a:r>
            <a:endParaRPr lang="en-GB" b="1" dirty="0">
              <a:solidFill>
                <a:srgbClr val="7030A0"/>
              </a:solidFill>
            </a:endParaRPr>
          </a:p>
        </p:txBody>
      </p:sp>
    </p:spTree>
    <p:extLst>
      <p:ext uri="{BB962C8B-B14F-4D97-AF65-F5344CB8AC3E}">
        <p14:creationId xmlns:p14="http://schemas.microsoft.com/office/powerpoint/2010/main" val="1296678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Recap of principles of training</a:t>
            </a:r>
            <a:endParaRPr lang="en-GB" dirty="0"/>
          </a:p>
        </p:txBody>
      </p:sp>
      <p:graphicFrame>
        <p:nvGraphicFramePr>
          <p:cNvPr id="4" name="Content Placeholder 3"/>
          <p:cNvGraphicFramePr>
            <a:graphicFrameLocks/>
          </p:cNvGraphicFramePr>
          <p:nvPr>
            <p:extLst>
              <p:ext uri="{D42A27DB-BD31-4B8C-83A1-F6EECF244321}">
                <p14:modId xmlns:p14="http://schemas.microsoft.com/office/powerpoint/2010/main" val="3109419481"/>
              </p:ext>
            </p:extLst>
          </p:nvPr>
        </p:nvGraphicFramePr>
        <p:xfrm>
          <a:off x="179512" y="1268760"/>
          <a:ext cx="2880320" cy="5246760"/>
        </p:xfrm>
        <a:graphic>
          <a:graphicData uri="http://schemas.openxmlformats.org/drawingml/2006/table">
            <a:tbl>
              <a:tblPr firstRow="1" bandRow="1">
                <a:tableStyleId>{5C22544A-7EE6-4342-B048-85BDC9FD1C3A}</a:tableStyleId>
              </a:tblPr>
              <a:tblGrid>
                <a:gridCol w="2880320"/>
              </a:tblGrid>
              <a:tr h="720080">
                <a:tc>
                  <a:txBody>
                    <a:bodyPr/>
                    <a:lstStyle/>
                    <a:p>
                      <a:pPr algn="ctr"/>
                      <a:r>
                        <a:rPr lang="en-GB" dirty="0" smtClean="0"/>
                        <a:t>PRINCIPLES OF TRAINING</a:t>
                      </a:r>
                      <a:endParaRPr lang="en-GB" dirty="0"/>
                    </a:p>
                  </a:txBody>
                  <a:tcPr/>
                </a:tc>
              </a:tr>
              <a:tr h="1131670">
                <a:tc>
                  <a:txBody>
                    <a:bodyPr/>
                    <a:lstStyle/>
                    <a:p>
                      <a:pPr algn="ctr"/>
                      <a:endParaRPr lang="en-GB" b="1" dirty="0" smtClean="0"/>
                    </a:p>
                    <a:p>
                      <a:pPr algn="ctr"/>
                      <a:r>
                        <a:rPr lang="en-GB" b="1" dirty="0" smtClean="0"/>
                        <a:t>FREQUENCY</a:t>
                      </a:r>
                      <a:endParaRPr lang="en-GB" b="1" dirty="0"/>
                    </a:p>
                  </a:txBody>
                  <a:tcPr/>
                </a:tc>
              </a:tr>
              <a:tr h="1131670">
                <a:tc>
                  <a:txBody>
                    <a:bodyPr/>
                    <a:lstStyle/>
                    <a:p>
                      <a:pPr algn="ctr"/>
                      <a:endParaRPr lang="en-GB" b="1" dirty="0" smtClean="0"/>
                    </a:p>
                    <a:p>
                      <a:pPr algn="ctr"/>
                      <a:r>
                        <a:rPr lang="en-GB" b="1" dirty="0" smtClean="0"/>
                        <a:t>INTENSITY</a:t>
                      </a:r>
                      <a:endParaRPr lang="en-GB" b="1" dirty="0"/>
                    </a:p>
                  </a:txBody>
                  <a:tcPr/>
                </a:tc>
              </a:tr>
              <a:tr h="1131670">
                <a:tc>
                  <a:txBody>
                    <a:bodyPr/>
                    <a:lstStyle/>
                    <a:p>
                      <a:pPr algn="ctr"/>
                      <a:endParaRPr lang="en-GB" b="1" dirty="0" smtClean="0"/>
                    </a:p>
                    <a:p>
                      <a:pPr algn="ctr"/>
                      <a:r>
                        <a:rPr lang="en-GB" b="1" dirty="0" smtClean="0"/>
                        <a:t>TIME</a:t>
                      </a:r>
                      <a:endParaRPr lang="en-GB" b="1" dirty="0"/>
                    </a:p>
                  </a:txBody>
                  <a:tcPr/>
                </a:tc>
              </a:tr>
              <a:tr h="1131670">
                <a:tc>
                  <a:txBody>
                    <a:bodyPr/>
                    <a:lstStyle/>
                    <a:p>
                      <a:pPr algn="ctr"/>
                      <a:endParaRPr lang="en-GB" b="1" dirty="0" smtClean="0"/>
                    </a:p>
                    <a:p>
                      <a:pPr algn="ctr"/>
                      <a:r>
                        <a:rPr lang="en-GB" b="1" dirty="0" smtClean="0"/>
                        <a:t>TYPE</a:t>
                      </a:r>
                      <a:endParaRPr lang="en-GB" b="1" dirty="0"/>
                    </a:p>
                  </a:txBody>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2076520355"/>
              </p:ext>
            </p:extLst>
          </p:nvPr>
        </p:nvGraphicFramePr>
        <p:xfrm>
          <a:off x="3563888" y="1268760"/>
          <a:ext cx="5328592" cy="5256584"/>
        </p:xfrm>
        <a:graphic>
          <a:graphicData uri="http://schemas.openxmlformats.org/drawingml/2006/table">
            <a:tbl>
              <a:tblPr firstRow="1" bandRow="1">
                <a:tableStyleId>{5C22544A-7EE6-4342-B048-85BDC9FD1C3A}</a:tableStyleId>
              </a:tblPr>
              <a:tblGrid>
                <a:gridCol w="5328592"/>
              </a:tblGrid>
              <a:tr h="693744">
                <a:tc>
                  <a:txBody>
                    <a:bodyPr/>
                    <a:lstStyle/>
                    <a:p>
                      <a:pPr algn="ctr"/>
                      <a:r>
                        <a:rPr lang="en-GB" sz="1800" dirty="0" smtClean="0"/>
                        <a:t>DEFINITIONS</a:t>
                      </a:r>
                      <a:endParaRPr lang="en-GB" sz="1800" dirty="0"/>
                    </a:p>
                  </a:txBody>
                  <a:tcPr/>
                </a:tc>
              </a:tr>
              <a:tr h="504669">
                <a:tc>
                  <a:txBody>
                    <a:bodyPr/>
                    <a:lstStyle/>
                    <a:p>
                      <a:pPr algn="l"/>
                      <a:r>
                        <a:rPr lang="en-GB" sz="1800" i="1" dirty="0" smtClean="0"/>
                        <a:t>This</a:t>
                      </a:r>
                      <a:r>
                        <a:rPr lang="en-GB" sz="1800" i="1" baseline="0" dirty="0" smtClean="0"/>
                        <a:t> is how hard you train.</a:t>
                      </a:r>
                      <a:endParaRPr lang="en-GB" sz="1800" i="1" dirty="0"/>
                    </a:p>
                  </a:txBody>
                  <a:tcPr/>
                </a:tc>
              </a:tr>
              <a:tr h="405817">
                <a:tc>
                  <a:txBody>
                    <a:bodyPr/>
                    <a:lstStyle/>
                    <a:p>
                      <a:pPr algn="l"/>
                      <a:r>
                        <a:rPr lang="en-GB" sz="1800" i="1" dirty="0" smtClean="0"/>
                        <a:t>This is how long you train. </a:t>
                      </a:r>
                      <a:endParaRPr lang="en-GB" sz="1800" i="1" dirty="0"/>
                    </a:p>
                  </a:txBody>
                  <a:tcPr/>
                </a:tc>
              </a:tr>
              <a:tr h="405817">
                <a:tc>
                  <a:txBody>
                    <a:bodyPr/>
                    <a:lstStyle/>
                    <a:p>
                      <a:pPr algn="l"/>
                      <a:r>
                        <a:rPr lang="en-GB" sz="1800" i="1" dirty="0" smtClean="0"/>
                        <a:t>This is how often you train.</a:t>
                      </a:r>
                      <a:endParaRPr lang="en-GB" sz="1800" i="1" dirty="0"/>
                    </a:p>
                  </a:txBody>
                  <a:tcPr/>
                </a:tc>
              </a:tr>
              <a:tr h="405817">
                <a:tc>
                  <a:txBody>
                    <a:bodyPr/>
                    <a:lstStyle/>
                    <a:p>
                      <a:pPr algn="l"/>
                      <a:r>
                        <a:rPr lang="en-GB" sz="1800" i="1" dirty="0" smtClean="0"/>
                        <a:t>This refers</a:t>
                      </a:r>
                      <a:r>
                        <a:rPr lang="en-GB" sz="1800" i="1" baseline="0" dirty="0" smtClean="0"/>
                        <a:t> to what sort of activity is done. </a:t>
                      </a:r>
                      <a:endParaRPr lang="en-GB" sz="1800" i="1" dirty="0"/>
                    </a:p>
                  </a:txBody>
                  <a:tcPr/>
                </a:tc>
              </a:tr>
              <a:tr h="710180">
                <a:tc>
                  <a:txBody>
                    <a:bodyPr/>
                    <a:lstStyle/>
                    <a:p>
                      <a:pPr algn="l"/>
                      <a:r>
                        <a:rPr lang="en-GB" sz="1800" i="1" dirty="0" smtClean="0"/>
                        <a:t>This</a:t>
                      </a:r>
                      <a:r>
                        <a:rPr lang="en-GB" sz="1800" i="1" baseline="0" dirty="0" smtClean="0"/>
                        <a:t> refers to taking part in more sessions in order to improve fitness. </a:t>
                      </a:r>
                      <a:endParaRPr lang="en-GB" sz="1800" i="1" dirty="0"/>
                    </a:p>
                  </a:txBody>
                  <a:tcPr/>
                </a:tc>
              </a:tr>
              <a:tr h="710180">
                <a:tc>
                  <a:txBody>
                    <a:bodyPr/>
                    <a:lstStyle/>
                    <a:p>
                      <a:pPr algn="l"/>
                      <a:r>
                        <a:rPr lang="en-GB" sz="1800" i="1" dirty="0" smtClean="0"/>
                        <a:t>This refers to training for longer periods in</a:t>
                      </a:r>
                      <a:r>
                        <a:rPr lang="en-GB" sz="1800" i="1" baseline="0" dirty="0" smtClean="0"/>
                        <a:t> order to improve fitness. </a:t>
                      </a:r>
                      <a:endParaRPr lang="en-GB" sz="1800" i="1" dirty="0"/>
                    </a:p>
                  </a:txBody>
                  <a:tcPr/>
                </a:tc>
              </a:tr>
              <a:tr h="710180">
                <a:tc>
                  <a:txBody>
                    <a:bodyPr/>
                    <a:lstStyle/>
                    <a:p>
                      <a:pPr algn="l"/>
                      <a:r>
                        <a:rPr lang="en-GB" sz="1800" i="1" dirty="0" smtClean="0"/>
                        <a:t>This refers to training harder in order to improve</a:t>
                      </a:r>
                      <a:r>
                        <a:rPr lang="en-GB" sz="1800" i="1" baseline="0" dirty="0" smtClean="0"/>
                        <a:t> fitness. </a:t>
                      </a:r>
                      <a:endParaRPr lang="en-GB" sz="1800" i="1" dirty="0"/>
                    </a:p>
                  </a:txBody>
                  <a:tcPr/>
                </a:tc>
              </a:tr>
              <a:tr h="710180">
                <a:tc>
                  <a:txBody>
                    <a:bodyPr/>
                    <a:lstStyle/>
                    <a:p>
                      <a:pPr algn="l"/>
                      <a:r>
                        <a:rPr lang="en-GB" sz="1800" i="1" dirty="0" smtClean="0"/>
                        <a:t>This refers to the ideology that the training you do needs to match the activity that you are training for. </a:t>
                      </a:r>
                      <a:endParaRPr lang="en-GB" sz="1800" i="1" dirty="0"/>
                    </a:p>
                  </a:txBody>
                  <a:tcPr/>
                </a:tc>
              </a:tr>
            </a:tbl>
          </a:graphicData>
        </a:graphic>
      </p:graphicFrame>
    </p:spTree>
    <p:extLst>
      <p:ext uri="{BB962C8B-B14F-4D97-AF65-F5344CB8AC3E}">
        <p14:creationId xmlns:p14="http://schemas.microsoft.com/office/powerpoint/2010/main" val="2968573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Time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i="1" dirty="0" smtClean="0"/>
              <a:t>Andy is a college student who is studying a sports qualification. He is passionate about football and plays for an amateur Sunday league team. He wants to improve his performance in football. Currently, he finds that he is pushed off the ball too easily. He currently only trains once a week in the gym and stops after 15 minutes. </a:t>
            </a:r>
          </a:p>
          <a:p>
            <a:pPr marL="0" indent="0">
              <a:buNone/>
            </a:pPr>
            <a:endParaRPr lang="en-GB" dirty="0"/>
          </a:p>
          <a:p>
            <a:pPr marL="0" indent="0">
              <a:buNone/>
            </a:pPr>
            <a:r>
              <a:rPr lang="en-GB" b="1" dirty="0" smtClean="0">
                <a:solidFill>
                  <a:srgbClr val="FF0000"/>
                </a:solidFill>
              </a:rPr>
              <a:t>What advice can you offer him and why?</a:t>
            </a:r>
            <a:endParaRPr lang="en-GB" b="1" dirty="0">
              <a:solidFill>
                <a:srgbClr val="FF0000"/>
              </a:solidFill>
            </a:endParaRPr>
          </a:p>
        </p:txBody>
      </p:sp>
    </p:spTree>
    <p:extLst>
      <p:ext uri="{BB962C8B-B14F-4D97-AF65-F5344CB8AC3E}">
        <p14:creationId xmlns:p14="http://schemas.microsoft.com/office/powerpoint/2010/main" val="118642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Time </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sz="3500" i="1" dirty="0" smtClean="0"/>
              <a:t>William is training to be a long distance runner. He has started working out in the gym but has recently noticed that he has gained muscle bulk. This is slowing him down. He enjoys going to the gym because he finds it interesting. He has also started doing some sprint training but it has not helped him because he still ends up experiencing </a:t>
            </a:r>
            <a:r>
              <a:rPr lang="en-GB" sz="3500" i="1" dirty="0" smtClean="0"/>
              <a:t>high levels of fatigue towards </a:t>
            </a:r>
            <a:r>
              <a:rPr lang="en-GB" sz="3500" i="1" dirty="0" smtClean="0"/>
              <a:t>the end of the long distance </a:t>
            </a:r>
            <a:r>
              <a:rPr lang="en-GB" sz="3500" i="1" dirty="0" smtClean="0"/>
              <a:t>events. Sometimes he cannot finish the events. </a:t>
            </a:r>
            <a:endParaRPr lang="en-GB" sz="3500" i="1" dirty="0" smtClean="0"/>
          </a:p>
          <a:p>
            <a:pPr marL="0" indent="0">
              <a:buNone/>
            </a:pPr>
            <a:endParaRPr lang="en-GB" b="1" dirty="0">
              <a:solidFill>
                <a:srgbClr val="FF0000"/>
              </a:solidFill>
            </a:endParaRPr>
          </a:p>
          <a:p>
            <a:pPr marL="0" indent="0">
              <a:buNone/>
            </a:pPr>
            <a:r>
              <a:rPr lang="en-GB" b="1" dirty="0" smtClean="0">
                <a:solidFill>
                  <a:srgbClr val="FF0000"/>
                </a:solidFill>
              </a:rPr>
              <a:t>What advice can you offer him and why?</a:t>
            </a:r>
            <a:endParaRPr lang="en-GB" b="1" dirty="0">
              <a:solidFill>
                <a:srgbClr val="FF0000"/>
              </a:solidFill>
            </a:endParaRPr>
          </a:p>
        </p:txBody>
      </p:sp>
    </p:spTree>
    <p:extLst>
      <p:ext uri="{BB962C8B-B14F-4D97-AF65-F5344CB8AC3E}">
        <p14:creationId xmlns:p14="http://schemas.microsoft.com/office/powerpoint/2010/main" val="281057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Connector</a:t>
            </a:r>
            <a:endParaRPr lang="en-GB" dirty="0"/>
          </a:p>
        </p:txBody>
      </p:sp>
      <p:sp>
        <p:nvSpPr>
          <p:cNvPr id="3" name="Content Placeholder 2"/>
          <p:cNvSpPr>
            <a:spLocks noGrp="1"/>
          </p:cNvSpPr>
          <p:nvPr>
            <p:ph idx="1"/>
          </p:nvPr>
        </p:nvSpPr>
        <p:spPr>
          <a:xfrm>
            <a:off x="179512" y="1340768"/>
            <a:ext cx="8712968" cy="5256584"/>
          </a:xfrm>
        </p:spPr>
        <p:txBody>
          <a:bodyPr>
            <a:normAutofit/>
          </a:bodyPr>
          <a:lstStyle/>
          <a:p>
            <a:r>
              <a:rPr lang="en-GB" sz="2400" dirty="0" smtClean="0"/>
              <a:t>Try to work out which fitness training methods these pictures represent:</a:t>
            </a:r>
          </a:p>
          <a:p>
            <a:endParaRPr lang="en-GB" sz="2400" dirty="0" smtClean="0"/>
          </a:p>
          <a:p>
            <a:pPr>
              <a:buNone/>
            </a:pPr>
            <a:endParaRPr lang="en-GB" sz="2400" dirty="0" smtClean="0"/>
          </a:p>
          <a:p>
            <a:endParaRPr lang="en-GB" sz="2400" dirty="0" smtClean="0"/>
          </a:p>
          <a:p>
            <a:endParaRPr lang="en-GB" dirty="0" smtClean="0"/>
          </a:p>
          <a:p>
            <a:endParaRPr lang="en-GB" dirty="0" smtClean="0"/>
          </a:p>
          <a:p>
            <a:pPr>
              <a:buNone/>
            </a:pPr>
            <a:endParaRPr lang="en-GB" sz="2400" dirty="0" smtClean="0">
              <a:hlinkClick r:id="rId2"/>
            </a:endParaRPr>
          </a:p>
        </p:txBody>
      </p:sp>
      <p:pic>
        <p:nvPicPr>
          <p:cNvPr id="9" name="Picture 6" descr="http://www.sports-ideas.com/wp-content/uploads/2011/09/plyometric-training.jpg"/>
          <p:cNvPicPr>
            <a:picLocks noChangeAspect="1" noChangeArrowheads="1"/>
          </p:cNvPicPr>
          <p:nvPr/>
        </p:nvPicPr>
        <p:blipFill>
          <a:blip r:embed="rId3" cstate="print"/>
          <a:srcRect/>
          <a:stretch>
            <a:fillRect/>
          </a:stretch>
        </p:blipFill>
        <p:spPr bwMode="auto">
          <a:xfrm>
            <a:off x="6588224" y="2348880"/>
            <a:ext cx="1872208" cy="1872208"/>
          </a:xfrm>
          <a:prstGeom prst="rect">
            <a:avLst/>
          </a:prstGeom>
          <a:noFill/>
        </p:spPr>
      </p:pic>
      <p:pic>
        <p:nvPicPr>
          <p:cNvPr id="15362" name="Picture 2" descr="http://myvida.co.uk/wp-content/uploads/2012/09/Circuit-Training-500x220.jpg"/>
          <p:cNvPicPr>
            <a:picLocks noChangeAspect="1" noChangeArrowheads="1"/>
          </p:cNvPicPr>
          <p:nvPr/>
        </p:nvPicPr>
        <p:blipFill>
          <a:blip r:embed="rId4" cstate="print"/>
          <a:srcRect/>
          <a:stretch>
            <a:fillRect/>
          </a:stretch>
        </p:blipFill>
        <p:spPr bwMode="auto">
          <a:xfrm>
            <a:off x="467544" y="2420888"/>
            <a:ext cx="2627784" cy="1807468"/>
          </a:xfrm>
          <a:prstGeom prst="rect">
            <a:avLst/>
          </a:prstGeom>
          <a:noFill/>
        </p:spPr>
      </p:pic>
      <p:pic>
        <p:nvPicPr>
          <p:cNvPr id="15364" name="Picture 4" descr="http://www.kineticideas.co.uk/images/td_outside1.jpg"/>
          <p:cNvPicPr>
            <a:picLocks noChangeAspect="1" noChangeArrowheads="1"/>
          </p:cNvPicPr>
          <p:nvPr/>
        </p:nvPicPr>
        <p:blipFill>
          <a:blip r:embed="rId5" cstate="print"/>
          <a:srcRect/>
          <a:stretch>
            <a:fillRect/>
          </a:stretch>
        </p:blipFill>
        <p:spPr bwMode="auto">
          <a:xfrm>
            <a:off x="3563888" y="2348880"/>
            <a:ext cx="2456738" cy="1844055"/>
          </a:xfrm>
          <a:prstGeom prst="rect">
            <a:avLst/>
          </a:prstGeom>
          <a:noFill/>
        </p:spPr>
      </p:pic>
      <p:pic>
        <p:nvPicPr>
          <p:cNvPr id="15366" name="Picture 6" descr="http://www.weighttrainingequipmentcenter.com/wp-content/uploads/weight-training-dumbbells-195x300.jpg"/>
          <p:cNvPicPr>
            <a:picLocks noChangeAspect="1" noChangeArrowheads="1"/>
          </p:cNvPicPr>
          <p:nvPr/>
        </p:nvPicPr>
        <p:blipFill>
          <a:blip r:embed="rId6" cstate="print"/>
          <a:srcRect/>
          <a:stretch>
            <a:fillRect/>
          </a:stretch>
        </p:blipFill>
        <p:spPr bwMode="auto">
          <a:xfrm>
            <a:off x="3923928" y="4509120"/>
            <a:ext cx="1587345" cy="1777380"/>
          </a:xfrm>
          <a:prstGeom prst="rect">
            <a:avLst/>
          </a:prstGeom>
          <a:noFill/>
        </p:spPr>
      </p:pic>
      <p:sp>
        <p:nvSpPr>
          <p:cNvPr id="14" name="TextBox 13"/>
          <p:cNvSpPr txBox="1"/>
          <p:nvPr/>
        </p:nvSpPr>
        <p:spPr>
          <a:xfrm>
            <a:off x="0" y="2348880"/>
            <a:ext cx="395536" cy="369332"/>
          </a:xfrm>
          <a:prstGeom prst="rect">
            <a:avLst/>
          </a:prstGeom>
          <a:noFill/>
          <a:ln>
            <a:solidFill>
              <a:schemeClr val="bg1"/>
            </a:solidFill>
          </a:ln>
        </p:spPr>
        <p:txBody>
          <a:bodyPr wrap="square" rtlCol="0">
            <a:spAutoFit/>
          </a:bodyPr>
          <a:lstStyle/>
          <a:p>
            <a:r>
              <a:rPr lang="en-GB" b="1" dirty="0" smtClean="0">
                <a:solidFill>
                  <a:srgbClr val="FF0000"/>
                </a:solidFill>
              </a:rPr>
              <a:t>1.</a:t>
            </a:r>
            <a:endParaRPr lang="en-GB" b="1" dirty="0">
              <a:solidFill>
                <a:srgbClr val="FF0000"/>
              </a:solidFill>
            </a:endParaRPr>
          </a:p>
        </p:txBody>
      </p:sp>
      <p:sp>
        <p:nvSpPr>
          <p:cNvPr id="15" name="TextBox 14"/>
          <p:cNvSpPr txBox="1"/>
          <p:nvPr/>
        </p:nvSpPr>
        <p:spPr>
          <a:xfrm>
            <a:off x="3131840" y="2348880"/>
            <a:ext cx="395536" cy="369332"/>
          </a:xfrm>
          <a:prstGeom prst="rect">
            <a:avLst/>
          </a:prstGeom>
          <a:noFill/>
          <a:ln>
            <a:solidFill>
              <a:schemeClr val="bg1"/>
            </a:solidFill>
          </a:ln>
        </p:spPr>
        <p:txBody>
          <a:bodyPr wrap="square" rtlCol="0">
            <a:spAutoFit/>
          </a:bodyPr>
          <a:lstStyle/>
          <a:p>
            <a:r>
              <a:rPr lang="en-GB" b="1" dirty="0" smtClean="0">
                <a:solidFill>
                  <a:srgbClr val="FF0000"/>
                </a:solidFill>
              </a:rPr>
              <a:t>2.</a:t>
            </a:r>
            <a:endParaRPr lang="en-GB" b="1" dirty="0">
              <a:solidFill>
                <a:srgbClr val="FF0000"/>
              </a:solidFill>
            </a:endParaRPr>
          </a:p>
        </p:txBody>
      </p:sp>
      <p:sp>
        <p:nvSpPr>
          <p:cNvPr id="16" name="TextBox 15"/>
          <p:cNvSpPr txBox="1"/>
          <p:nvPr/>
        </p:nvSpPr>
        <p:spPr>
          <a:xfrm>
            <a:off x="6084168" y="2348880"/>
            <a:ext cx="395536" cy="369332"/>
          </a:xfrm>
          <a:prstGeom prst="rect">
            <a:avLst/>
          </a:prstGeom>
          <a:noFill/>
          <a:ln>
            <a:solidFill>
              <a:schemeClr val="bg1"/>
            </a:solidFill>
          </a:ln>
        </p:spPr>
        <p:txBody>
          <a:bodyPr wrap="square" rtlCol="0">
            <a:spAutoFit/>
          </a:bodyPr>
          <a:lstStyle/>
          <a:p>
            <a:r>
              <a:rPr lang="en-GB" b="1" dirty="0" smtClean="0">
                <a:solidFill>
                  <a:srgbClr val="FF0000"/>
                </a:solidFill>
              </a:rPr>
              <a:t>3.</a:t>
            </a:r>
            <a:endParaRPr lang="en-GB" b="1" dirty="0">
              <a:solidFill>
                <a:srgbClr val="FF0000"/>
              </a:solidFill>
            </a:endParaRPr>
          </a:p>
        </p:txBody>
      </p:sp>
      <p:sp>
        <p:nvSpPr>
          <p:cNvPr id="17" name="TextBox 16"/>
          <p:cNvSpPr txBox="1"/>
          <p:nvPr/>
        </p:nvSpPr>
        <p:spPr>
          <a:xfrm>
            <a:off x="3563888" y="4509120"/>
            <a:ext cx="395536" cy="369332"/>
          </a:xfrm>
          <a:prstGeom prst="rect">
            <a:avLst/>
          </a:prstGeom>
          <a:noFill/>
          <a:ln>
            <a:solidFill>
              <a:schemeClr val="bg1"/>
            </a:solidFill>
          </a:ln>
        </p:spPr>
        <p:txBody>
          <a:bodyPr wrap="square" rtlCol="0">
            <a:spAutoFit/>
          </a:bodyPr>
          <a:lstStyle/>
          <a:p>
            <a:r>
              <a:rPr lang="en-GB" b="1" dirty="0" smtClean="0">
                <a:solidFill>
                  <a:srgbClr val="FF0000"/>
                </a:solidFill>
              </a:rPr>
              <a:t>4.</a:t>
            </a:r>
            <a:endParaRPr lang="en-GB"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Scenario Time </a:t>
            </a:r>
            <a:endParaRPr lang="en-GB" dirty="0"/>
          </a:p>
        </p:txBody>
      </p:sp>
      <p:sp>
        <p:nvSpPr>
          <p:cNvPr id="3" name="Content Placeholder 2"/>
          <p:cNvSpPr>
            <a:spLocks noGrp="1"/>
          </p:cNvSpPr>
          <p:nvPr>
            <p:ph idx="1"/>
          </p:nvPr>
        </p:nvSpPr>
        <p:spPr>
          <a:xfrm>
            <a:off x="457200" y="1340768"/>
            <a:ext cx="8229600" cy="5256584"/>
          </a:xfrm>
        </p:spPr>
        <p:txBody>
          <a:bodyPr>
            <a:normAutofit fontScale="77500" lnSpcReduction="20000"/>
          </a:bodyPr>
          <a:lstStyle/>
          <a:p>
            <a:pPr marL="0" indent="0">
              <a:buNone/>
            </a:pPr>
            <a:r>
              <a:rPr lang="en-GB" sz="3600" i="1" dirty="0" smtClean="0"/>
              <a:t>Isabelle is a professional badminton player who has recently started to underperform in big tournaments. She was ranked number 2 but has now dropped to number 10 in the world. She recently changed coaches and has started to take it easier in sessions and is not giving all her effort because she knows that she can get away with it. She has good aerobic endurance and does not tire but she find it difficult to change </a:t>
            </a:r>
            <a:r>
              <a:rPr lang="en-GB" sz="3600" i="1" dirty="0" smtClean="0"/>
              <a:t>direction. She also has difficulty when sprinting </a:t>
            </a:r>
            <a:r>
              <a:rPr lang="en-GB" sz="3600" i="1" dirty="0" smtClean="0"/>
              <a:t>around the court to reach the </a:t>
            </a:r>
            <a:r>
              <a:rPr lang="en-GB" sz="3600" i="1" dirty="0" smtClean="0"/>
              <a:t>shuttle and starts getting out of breath and tired quickly. </a:t>
            </a:r>
            <a:r>
              <a:rPr lang="en-GB" sz="3600" i="1" dirty="0" smtClean="0"/>
              <a:t>She has neglected these factors from her training programme.  </a:t>
            </a:r>
            <a:endParaRPr lang="en-GB" sz="3600" i="1" dirty="0" smtClean="0"/>
          </a:p>
          <a:p>
            <a:pPr marL="0" indent="0">
              <a:buNone/>
            </a:pPr>
            <a:endParaRPr lang="en-GB" sz="3600" i="1" dirty="0" smtClean="0"/>
          </a:p>
          <a:p>
            <a:pPr marL="0" indent="0">
              <a:buNone/>
            </a:pPr>
            <a:r>
              <a:rPr lang="en-GB" b="1" dirty="0" smtClean="0">
                <a:solidFill>
                  <a:srgbClr val="FF0000"/>
                </a:solidFill>
              </a:rPr>
              <a:t>What </a:t>
            </a:r>
            <a:r>
              <a:rPr lang="en-GB" b="1" dirty="0" smtClean="0">
                <a:solidFill>
                  <a:srgbClr val="FF0000"/>
                </a:solidFill>
              </a:rPr>
              <a:t>advice can you offer her and why?</a:t>
            </a:r>
            <a:endParaRPr lang="en-GB" b="1" dirty="0">
              <a:solidFill>
                <a:srgbClr val="FF0000"/>
              </a:solidFill>
            </a:endParaRPr>
          </a:p>
        </p:txBody>
      </p:sp>
    </p:spTree>
    <p:extLst>
      <p:ext uri="{BB962C8B-B14F-4D97-AF65-F5344CB8AC3E}">
        <p14:creationId xmlns:p14="http://schemas.microsoft.com/office/powerpoint/2010/main" val="254636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Sport Performer Profile</a:t>
            </a:r>
            <a:endParaRPr lang="en-GB" dirty="0"/>
          </a:p>
        </p:txBody>
      </p:sp>
      <p:sp>
        <p:nvSpPr>
          <p:cNvPr id="3" name="Content Placeholder 2"/>
          <p:cNvSpPr>
            <a:spLocks noGrp="1"/>
          </p:cNvSpPr>
          <p:nvPr>
            <p:ph idx="1"/>
          </p:nvPr>
        </p:nvSpPr>
        <p:spPr/>
        <p:txBody>
          <a:bodyPr/>
          <a:lstStyle/>
          <a:p>
            <a:r>
              <a:rPr lang="en-GB" dirty="0" smtClean="0"/>
              <a:t>Pick a </a:t>
            </a:r>
            <a:r>
              <a:rPr lang="en-GB" b="1" dirty="0" smtClean="0">
                <a:solidFill>
                  <a:srgbClr val="FF0000"/>
                </a:solidFill>
              </a:rPr>
              <a:t>sports performer</a:t>
            </a:r>
            <a:r>
              <a:rPr lang="en-GB" dirty="0" smtClean="0"/>
              <a:t>. </a:t>
            </a:r>
          </a:p>
          <a:p>
            <a:endParaRPr lang="en-GB" dirty="0" smtClean="0"/>
          </a:p>
          <a:p>
            <a:r>
              <a:rPr lang="en-GB" dirty="0" smtClean="0"/>
              <a:t>Identify which </a:t>
            </a:r>
            <a:r>
              <a:rPr lang="en-GB" b="1" dirty="0" smtClean="0">
                <a:solidFill>
                  <a:srgbClr val="FF0000"/>
                </a:solidFill>
              </a:rPr>
              <a:t>methods of training</a:t>
            </a:r>
            <a:r>
              <a:rPr lang="en-GB" dirty="0" smtClean="0"/>
              <a:t> they should undertake and </a:t>
            </a:r>
            <a:r>
              <a:rPr lang="en-GB" b="1" dirty="0" smtClean="0">
                <a:solidFill>
                  <a:srgbClr val="FF0000"/>
                </a:solidFill>
              </a:rPr>
              <a:t>explain why</a:t>
            </a:r>
            <a:r>
              <a:rPr lang="en-GB" dirty="0" smtClean="0"/>
              <a:t>. </a:t>
            </a:r>
          </a:p>
          <a:p>
            <a:endParaRPr lang="en-GB" dirty="0" smtClean="0"/>
          </a:p>
          <a:p>
            <a:r>
              <a:rPr lang="en-GB" dirty="0" smtClean="0"/>
              <a:t>Identify how the different </a:t>
            </a:r>
            <a:r>
              <a:rPr lang="en-GB" b="1" dirty="0" smtClean="0">
                <a:solidFill>
                  <a:srgbClr val="FF0000"/>
                </a:solidFill>
              </a:rPr>
              <a:t>principles of training</a:t>
            </a:r>
            <a:r>
              <a:rPr lang="en-GB" dirty="0" smtClean="0"/>
              <a:t> should be </a:t>
            </a:r>
            <a:r>
              <a:rPr lang="en-GB" b="1" dirty="0" smtClean="0">
                <a:solidFill>
                  <a:srgbClr val="FF0000"/>
                </a:solidFill>
              </a:rPr>
              <a:t>implemented</a:t>
            </a:r>
            <a:r>
              <a:rPr lang="en-GB" dirty="0" smtClean="0"/>
              <a:t> within their training programme.  </a:t>
            </a:r>
            <a:endParaRPr lang="en-GB" dirty="0"/>
          </a:p>
        </p:txBody>
      </p:sp>
    </p:spTree>
    <p:extLst>
      <p:ext uri="{BB962C8B-B14F-4D97-AF65-F5344CB8AC3E}">
        <p14:creationId xmlns:p14="http://schemas.microsoft.com/office/powerpoint/2010/main" val="953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15110696"/>
              </p:ext>
            </p:extLst>
          </p:nvPr>
        </p:nvGraphicFramePr>
        <p:xfrm>
          <a:off x="251520" y="188641"/>
          <a:ext cx="8640960" cy="5904653"/>
        </p:xfrm>
        <a:graphic>
          <a:graphicData uri="http://schemas.openxmlformats.org/drawingml/2006/table">
            <a:tbl>
              <a:tblPr firstRow="1" firstCol="1" bandRow="1"/>
              <a:tblGrid>
                <a:gridCol w="2879697"/>
                <a:gridCol w="5761263"/>
              </a:tblGrid>
              <a:tr h="227102">
                <a:tc gridSpan="2">
                  <a:txBody>
                    <a:bodyPr/>
                    <a:lstStyle/>
                    <a:p>
                      <a:pPr>
                        <a:lnSpc>
                          <a:spcPct val="115000"/>
                        </a:lnSpc>
                        <a:spcAft>
                          <a:spcPts val="0"/>
                        </a:spcAft>
                      </a:pPr>
                      <a:r>
                        <a:rPr lang="en-GB" sz="1000" dirty="0">
                          <a:effectLst/>
                          <a:latin typeface="Calibri"/>
                          <a:ea typeface="Calibri"/>
                          <a:cs typeface="Times New Roman"/>
                        </a:rPr>
                        <a:t>NAME OF PERFORMER:                                                                                  SPORT: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r>
              <a:tr h="454204">
                <a:tc>
                  <a:txBody>
                    <a:bodyPr/>
                    <a:lstStyle/>
                    <a:p>
                      <a:pPr>
                        <a:lnSpc>
                          <a:spcPct val="115000"/>
                        </a:lnSpc>
                        <a:spcAft>
                          <a:spcPts val="0"/>
                        </a:spcAft>
                      </a:pPr>
                      <a:r>
                        <a:rPr lang="en-GB" sz="1000">
                          <a:effectLst/>
                          <a:latin typeface="Calibri"/>
                          <a:ea typeface="Calibri"/>
                          <a:cs typeface="Times New Roman"/>
                        </a:rPr>
                        <a:t>TRAINING METHOD:</a:t>
                      </a:r>
                    </a:p>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dirty="0">
                          <a:effectLst/>
                          <a:latin typeface="Calibri"/>
                          <a:ea typeface="Calibri"/>
                          <a:cs typeface="Times New Roman"/>
                        </a:rPr>
                        <a:t>WHY IS THIS TRAINING METHOD IMPORTANT?</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454204">
                <a:tc>
                  <a:txBody>
                    <a:bodyPr/>
                    <a:lstStyle/>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204">
                <a:tc>
                  <a:txBody>
                    <a:bodyPr/>
                    <a:lstStyle/>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1307">
                <a:tc>
                  <a:txBody>
                    <a:bodyPr/>
                    <a:lstStyle/>
                    <a:p>
                      <a:pPr>
                        <a:lnSpc>
                          <a:spcPct val="115000"/>
                        </a:lnSpc>
                        <a:spcAft>
                          <a:spcPts val="0"/>
                        </a:spcAft>
                      </a:pPr>
                      <a:r>
                        <a:rPr lang="en-GB" sz="1000">
                          <a:effectLst/>
                          <a:latin typeface="Calibri"/>
                          <a:ea typeface="Calibri"/>
                          <a:cs typeface="Times New Roman"/>
                        </a:rPr>
                        <a:t>APPLICATION OF PRICIPLES OF TRAINING:</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a:ea typeface="Calibri"/>
                          <a:cs typeface="Times New Roman"/>
                        </a:rPr>
                        <a:t>HOW WOULD YOU APPLY THESE PRINCIPLES OF TRAINING INTO THE SPORTS PERFORMERS TRAINING PROGRAMME?</a:t>
                      </a:r>
                    </a:p>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08408">
                <a:tc>
                  <a:txBody>
                    <a:bodyPr/>
                    <a:lstStyle/>
                    <a:p>
                      <a:pPr>
                        <a:lnSpc>
                          <a:spcPct val="115000"/>
                        </a:lnSpc>
                        <a:spcAft>
                          <a:spcPts val="0"/>
                        </a:spcAft>
                      </a:pPr>
                      <a:r>
                        <a:rPr lang="en-GB" sz="1000">
                          <a:effectLst/>
                          <a:latin typeface="Calibri"/>
                          <a:ea typeface="Calibri"/>
                          <a:cs typeface="Times New Roman"/>
                        </a:rPr>
                        <a:t>FREQUENCY</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408">
                <a:tc>
                  <a:txBody>
                    <a:bodyPr/>
                    <a:lstStyle/>
                    <a:p>
                      <a:pPr>
                        <a:lnSpc>
                          <a:spcPct val="115000"/>
                        </a:lnSpc>
                        <a:spcAft>
                          <a:spcPts val="0"/>
                        </a:spcAft>
                      </a:pPr>
                      <a:r>
                        <a:rPr lang="en-GB" sz="1000">
                          <a:effectLst/>
                          <a:latin typeface="Calibri"/>
                          <a:ea typeface="Calibri"/>
                          <a:cs typeface="Times New Roman"/>
                        </a:rPr>
                        <a:t>INTENSITY</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408">
                <a:tc>
                  <a:txBody>
                    <a:bodyPr/>
                    <a:lstStyle/>
                    <a:p>
                      <a:pPr>
                        <a:lnSpc>
                          <a:spcPct val="115000"/>
                        </a:lnSpc>
                        <a:spcAft>
                          <a:spcPts val="0"/>
                        </a:spcAft>
                      </a:pPr>
                      <a:r>
                        <a:rPr lang="en-GB" sz="1000">
                          <a:effectLst/>
                          <a:latin typeface="Calibri"/>
                          <a:ea typeface="Calibri"/>
                          <a:cs typeface="Times New Roman"/>
                        </a:rPr>
                        <a:t>TIME</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p>
                      <a:pPr>
                        <a:lnSpc>
                          <a:spcPct val="115000"/>
                        </a:lnSpc>
                        <a:spcAft>
                          <a:spcPts val="0"/>
                        </a:spcAft>
                      </a:pPr>
                      <a:r>
                        <a:rPr lang="en-GB" sz="100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8408">
                <a:tc>
                  <a:txBody>
                    <a:bodyPr/>
                    <a:lstStyle/>
                    <a:p>
                      <a:pPr>
                        <a:lnSpc>
                          <a:spcPct val="115000"/>
                        </a:lnSpc>
                        <a:spcAft>
                          <a:spcPts val="0"/>
                        </a:spcAft>
                      </a:pPr>
                      <a:r>
                        <a:rPr lang="en-GB" sz="1000">
                          <a:effectLst/>
                          <a:latin typeface="Calibri"/>
                          <a:ea typeface="Calibri"/>
                          <a:cs typeface="Times New Roman"/>
                        </a:rPr>
                        <a:t>TYPE</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p>
                      <a:pPr>
                        <a:lnSpc>
                          <a:spcPct val="115000"/>
                        </a:lnSpc>
                        <a:spcAft>
                          <a:spcPts val="0"/>
                        </a:spcAft>
                      </a:pPr>
                      <a:r>
                        <a:rPr lang="en-GB" sz="1000" dirty="0">
                          <a:effectLst/>
                          <a:latin typeface="Calibri"/>
                          <a:ea typeface="Calibri"/>
                          <a:cs typeface="Times New Roman"/>
                        </a:rPr>
                        <a:t> </a:t>
                      </a:r>
                    </a:p>
                  </a:txBody>
                  <a:tcPr marL="61924" marR="61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94341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21" y="0"/>
            <a:ext cx="8229600" cy="1143000"/>
          </a:xfrm>
        </p:spPr>
        <p:txBody>
          <a:bodyPr/>
          <a:lstStyle/>
          <a:p>
            <a:r>
              <a:rPr lang="en-GB" dirty="0" smtClean="0"/>
              <a:t>Plenary</a:t>
            </a:r>
            <a:endParaRPr lang="en-GB" dirty="0"/>
          </a:p>
        </p:txBody>
      </p:sp>
      <p:sp>
        <p:nvSpPr>
          <p:cNvPr id="3" name="Content Placeholder 2"/>
          <p:cNvSpPr>
            <a:spLocks noGrp="1"/>
          </p:cNvSpPr>
          <p:nvPr>
            <p:ph idx="1"/>
          </p:nvPr>
        </p:nvSpPr>
        <p:spPr>
          <a:xfrm>
            <a:off x="323528" y="1052736"/>
            <a:ext cx="8229600" cy="4525963"/>
          </a:xfrm>
        </p:spPr>
        <p:txBody>
          <a:bodyPr>
            <a:normAutofit/>
          </a:bodyPr>
          <a:lstStyle/>
          <a:p>
            <a:r>
              <a:rPr lang="en-GB" sz="2000" b="1" i="1" dirty="0" smtClean="0">
                <a:solidFill>
                  <a:srgbClr val="FF0000"/>
                </a:solidFill>
              </a:rPr>
              <a:t>Pick a sports performer and briefly explain a training method they should undertake and explain why it would be beneficial. </a:t>
            </a:r>
            <a:endParaRPr lang="en-GB" sz="2000" b="1" i="1" dirty="0">
              <a:solidFill>
                <a:srgbClr val="FF0000"/>
              </a:solidFill>
            </a:endParaRPr>
          </a:p>
        </p:txBody>
      </p:sp>
      <p:pic>
        <p:nvPicPr>
          <p:cNvPr id="2050" name="Picture 2" descr="http://i.telegraph.co.uk/multimedia/archive/02430/messi_243089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033012"/>
            <a:ext cx="2863485" cy="16270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telegraph.co.uk/multimedia/archive/02297/ennis_afp_229785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318" y="1854763"/>
            <a:ext cx="2861818" cy="1617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telegraph.co.uk/multimedia/archive/02307/mo-farah_2307758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1854763"/>
            <a:ext cx="2863485" cy="1648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dd508hmafkqws.cloudfront.net/sites/default/files/styles/article_node_view/public/Gale_0_0_0_0_0_0_0_0_0_0_0_0_0_0_0_0_0_0_0_0.jpg"/>
          <p:cNvPicPr>
            <a:picLocks noChangeAspect="1" noChangeArrowheads="1"/>
          </p:cNvPicPr>
          <p:nvPr/>
        </p:nvPicPr>
        <p:blipFill rotWithShape="1">
          <a:blip r:embed="rId6">
            <a:extLst>
              <a:ext uri="{28A0092B-C50C-407E-A947-70E740481C1C}">
                <a14:useLocalDpi xmlns:a14="http://schemas.microsoft.com/office/drawing/2010/main" val="0"/>
              </a:ext>
            </a:extLst>
          </a:blip>
          <a:srcRect l="10186" r="8804"/>
          <a:stretch/>
        </p:blipFill>
        <p:spPr bwMode="auto">
          <a:xfrm>
            <a:off x="323528" y="3473511"/>
            <a:ext cx="2606665" cy="16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olumbusweightlifting.org/system/wp-content/uploads/2012/12/Wave-Loading-for-Olympic-Liftin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34318" y="3461882"/>
            <a:ext cx="2861818" cy="1628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www.greatrun.org/App_files/ImageLibrary/NewsFull/2013-01-24-Usain-Bol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6136" y="3461882"/>
            <a:ext cx="2863485" cy="161743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iusopen.files.wordpress.com/2012/11/roger-federer-610atpfap.jpg?w=610&amp;h=38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7" y="5102311"/>
            <a:ext cx="2606665" cy="151146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t0.gstatic.com/images?q=tbn:ANd9GcQohFHxJzwlpDvIowTjnalWfaM4J-E3PYMYl6Lw-Ho1zZuyUA7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30192" y="5079316"/>
            <a:ext cx="2865944" cy="1534456"/>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www.morethanthegames.co.uk/files/morethanthegames/blankavlasicdoha.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9" y="1896344"/>
            <a:ext cx="2606664" cy="160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242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Picture</a:t>
            </a:r>
            <a:endParaRPr lang="en-GB" dirty="0"/>
          </a:p>
        </p:txBody>
      </p:sp>
      <p:sp>
        <p:nvSpPr>
          <p:cNvPr id="3" name="Content Placeholder 2"/>
          <p:cNvSpPr>
            <a:spLocks noGrp="1"/>
          </p:cNvSpPr>
          <p:nvPr>
            <p:ph idx="1"/>
          </p:nvPr>
        </p:nvSpPr>
        <p:spPr/>
        <p:txBody>
          <a:bodyPr/>
          <a:lstStyle/>
          <a:p>
            <a:r>
              <a:rPr lang="en-GB" dirty="0" smtClean="0"/>
              <a:t>Work in pairs to identify different training needs for individuals. </a:t>
            </a:r>
          </a:p>
          <a:p>
            <a:r>
              <a:rPr lang="en-GB" dirty="0" smtClean="0"/>
              <a:t>Take part in some word and definition match activities. </a:t>
            </a:r>
          </a:p>
          <a:p>
            <a:r>
              <a:rPr lang="en-GB" dirty="0" smtClean="0"/>
              <a:t>Undertake some research into training methods. </a:t>
            </a:r>
          </a:p>
          <a:p>
            <a:r>
              <a:rPr lang="en-GB" dirty="0" smtClean="0"/>
              <a:t>Read scenarios and give advice. </a:t>
            </a:r>
            <a:endParaRPr lang="en-GB" dirty="0"/>
          </a:p>
        </p:txBody>
      </p:sp>
    </p:spTree>
    <p:extLst>
      <p:ext uri="{BB962C8B-B14F-4D97-AF65-F5344CB8AC3E}">
        <p14:creationId xmlns:p14="http://schemas.microsoft.com/office/powerpoint/2010/main" val="248739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dirty="0" smtClean="0"/>
              <a:t>Learning Outcomes</a:t>
            </a:r>
          </a:p>
        </p:txBody>
      </p:sp>
      <p:sp>
        <p:nvSpPr>
          <p:cNvPr id="8195" name="Rectangle 3"/>
          <p:cNvSpPr>
            <a:spLocks noGrp="1" noChangeArrowheads="1"/>
          </p:cNvSpPr>
          <p:nvPr>
            <p:ph type="body" idx="1"/>
          </p:nvPr>
        </p:nvSpPr>
        <p:spPr>
          <a:xfrm>
            <a:off x="251520" y="1484784"/>
            <a:ext cx="8640960" cy="4752528"/>
          </a:xfrm>
        </p:spPr>
        <p:txBody>
          <a:bodyPr>
            <a:normAutofit fontScale="92500"/>
          </a:bodyPr>
          <a:lstStyle/>
          <a:p>
            <a:pPr eaLnBrk="1" hangingPunct="1">
              <a:defRPr/>
            </a:pPr>
            <a:r>
              <a:rPr lang="en-GB" dirty="0" smtClean="0"/>
              <a:t>All will </a:t>
            </a:r>
            <a:r>
              <a:rPr lang="en-GB" dirty="0" smtClean="0">
                <a:solidFill>
                  <a:srgbClr val="FF0000"/>
                </a:solidFill>
              </a:rPr>
              <a:t>understand</a:t>
            </a:r>
            <a:r>
              <a:rPr lang="en-GB" dirty="0" smtClean="0"/>
              <a:t> the basic </a:t>
            </a:r>
            <a:r>
              <a:rPr lang="en-GB" dirty="0" smtClean="0">
                <a:solidFill>
                  <a:srgbClr val="FF0000"/>
                </a:solidFill>
              </a:rPr>
              <a:t>principles</a:t>
            </a:r>
            <a:r>
              <a:rPr lang="en-GB" dirty="0" smtClean="0"/>
              <a:t> behind three different </a:t>
            </a:r>
            <a:r>
              <a:rPr lang="en-GB" dirty="0" smtClean="0">
                <a:solidFill>
                  <a:srgbClr val="FF0000"/>
                </a:solidFill>
              </a:rPr>
              <a:t>fitness training methods</a:t>
            </a:r>
            <a:r>
              <a:rPr lang="en-GB" dirty="0" smtClean="0"/>
              <a:t>.</a:t>
            </a:r>
          </a:p>
          <a:p>
            <a:pPr eaLnBrk="1" hangingPunct="1">
              <a:defRPr/>
            </a:pPr>
            <a:endParaRPr lang="en-GB" dirty="0" smtClean="0"/>
          </a:p>
          <a:p>
            <a:pPr eaLnBrk="1" hangingPunct="1">
              <a:defRPr/>
            </a:pPr>
            <a:r>
              <a:rPr lang="en-GB" dirty="0" smtClean="0"/>
              <a:t>Most will </a:t>
            </a:r>
            <a:r>
              <a:rPr lang="en-GB" dirty="0" smtClean="0">
                <a:solidFill>
                  <a:srgbClr val="FF0000"/>
                </a:solidFill>
              </a:rPr>
              <a:t>understand</a:t>
            </a:r>
            <a:r>
              <a:rPr lang="en-GB" dirty="0" smtClean="0"/>
              <a:t> the </a:t>
            </a:r>
            <a:r>
              <a:rPr lang="en-GB" dirty="0" smtClean="0">
                <a:solidFill>
                  <a:srgbClr val="FF0000"/>
                </a:solidFill>
              </a:rPr>
              <a:t>advantages</a:t>
            </a:r>
            <a:r>
              <a:rPr lang="en-GB" dirty="0" smtClean="0"/>
              <a:t> and </a:t>
            </a:r>
            <a:r>
              <a:rPr lang="en-GB" dirty="0" smtClean="0">
                <a:solidFill>
                  <a:srgbClr val="FF0000"/>
                </a:solidFill>
              </a:rPr>
              <a:t>disadvantages</a:t>
            </a:r>
            <a:r>
              <a:rPr lang="en-GB" dirty="0" smtClean="0"/>
              <a:t> of three different </a:t>
            </a:r>
            <a:r>
              <a:rPr lang="en-GB" dirty="0" smtClean="0">
                <a:solidFill>
                  <a:srgbClr val="FF0000"/>
                </a:solidFill>
              </a:rPr>
              <a:t>fitness training methods</a:t>
            </a:r>
            <a:r>
              <a:rPr lang="en-GB" dirty="0" smtClean="0"/>
              <a:t>.</a:t>
            </a:r>
          </a:p>
          <a:p>
            <a:pPr eaLnBrk="1" hangingPunct="1">
              <a:defRPr/>
            </a:pPr>
            <a:endParaRPr lang="en-GB" dirty="0" smtClean="0"/>
          </a:p>
          <a:p>
            <a:pPr eaLnBrk="1" hangingPunct="1">
              <a:defRPr/>
            </a:pPr>
            <a:r>
              <a:rPr lang="en-GB" dirty="0" smtClean="0"/>
              <a:t>Some will </a:t>
            </a:r>
            <a:r>
              <a:rPr lang="en-GB" dirty="0" smtClean="0">
                <a:solidFill>
                  <a:srgbClr val="FF0000"/>
                </a:solidFill>
              </a:rPr>
              <a:t>understand</a:t>
            </a:r>
            <a:r>
              <a:rPr lang="en-GB" dirty="0" smtClean="0"/>
              <a:t> how </a:t>
            </a:r>
            <a:r>
              <a:rPr lang="en-GB" dirty="0" smtClean="0">
                <a:solidFill>
                  <a:srgbClr val="FF0000"/>
                </a:solidFill>
              </a:rPr>
              <a:t>principles of training </a:t>
            </a:r>
            <a:r>
              <a:rPr lang="en-GB" dirty="0" smtClean="0"/>
              <a:t>can be used to </a:t>
            </a:r>
            <a:r>
              <a:rPr lang="en-GB" dirty="0" smtClean="0">
                <a:solidFill>
                  <a:srgbClr val="FF0000"/>
                </a:solidFill>
              </a:rPr>
              <a:t>modify</a:t>
            </a:r>
            <a:r>
              <a:rPr lang="en-GB" dirty="0" smtClean="0"/>
              <a:t> the </a:t>
            </a:r>
            <a:r>
              <a:rPr lang="en-GB" dirty="0" smtClean="0">
                <a:solidFill>
                  <a:srgbClr val="FF0000"/>
                </a:solidFill>
              </a:rPr>
              <a:t>fitness training methods</a:t>
            </a:r>
            <a:r>
              <a:rPr lang="en-GB" dirty="0" smtClean="0"/>
              <a:t>. </a:t>
            </a:r>
          </a:p>
          <a:p>
            <a:pPr eaLnBrk="1" hangingPunct="1">
              <a:buFont typeface="Wingdings" pitchFamily="2" charset="2"/>
              <a:buNone/>
              <a:defRPr/>
            </a:pPr>
            <a:endParaRPr lang="en-GB" dirty="0" smtClean="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mtClean="0"/>
              <a:t>Assessment Links </a:t>
            </a:r>
          </a:p>
        </p:txBody>
      </p:sp>
      <p:sp>
        <p:nvSpPr>
          <p:cNvPr id="66563" name="Rectangle 3"/>
          <p:cNvSpPr>
            <a:spLocks noGrp="1" noChangeArrowheads="1"/>
          </p:cNvSpPr>
          <p:nvPr>
            <p:ph type="body" idx="1"/>
          </p:nvPr>
        </p:nvSpPr>
        <p:spPr>
          <a:xfrm>
            <a:off x="395536" y="1608138"/>
            <a:ext cx="8568952" cy="4518025"/>
          </a:xfrm>
        </p:spPr>
        <p:txBody>
          <a:bodyPr>
            <a:normAutofit fontScale="70000" lnSpcReduction="20000"/>
          </a:bodyPr>
          <a:lstStyle/>
          <a:p>
            <a:pPr marL="0" indent="0">
              <a:buNone/>
            </a:pPr>
            <a:r>
              <a:rPr lang="en-GB" b="1" dirty="0" smtClean="0">
                <a:solidFill>
                  <a:srgbClr val="FF0000"/>
                </a:solidFill>
              </a:rPr>
              <a:t>B.3: </a:t>
            </a:r>
            <a:r>
              <a:rPr lang="en-GB" b="1" dirty="0" smtClean="0"/>
              <a:t>Explore different training methods for strength, muscular endurance and power training</a:t>
            </a:r>
          </a:p>
          <a:p>
            <a:pPr marL="0" indent="0">
              <a:buNone/>
            </a:pPr>
            <a:endParaRPr lang="en-GB" b="1" dirty="0" smtClean="0">
              <a:solidFill>
                <a:srgbClr val="FF0000"/>
              </a:solidFill>
            </a:endParaRPr>
          </a:p>
          <a:p>
            <a:pPr marL="0" indent="0">
              <a:buNone/>
            </a:pPr>
            <a:r>
              <a:rPr lang="en-GB" b="1" dirty="0" smtClean="0">
                <a:solidFill>
                  <a:srgbClr val="FF0000"/>
                </a:solidFill>
              </a:rPr>
              <a:t>B.2:</a:t>
            </a:r>
            <a:r>
              <a:rPr lang="en-GB" b="1" dirty="0" smtClean="0"/>
              <a:t> </a:t>
            </a:r>
            <a:r>
              <a:rPr lang="en-GB" b="1" dirty="0"/>
              <a:t>Additional requirements for each of the fitness </a:t>
            </a:r>
            <a:r>
              <a:rPr lang="en-GB" b="1" dirty="0" smtClean="0"/>
              <a:t>training methods</a:t>
            </a:r>
            <a:endParaRPr lang="en-GB" b="1" dirty="0"/>
          </a:p>
          <a:p>
            <a:pPr marL="0" indent="0">
              <a:buNone/>
            </a:pPr>
            <a:endParaRPr lang="en-GB" b="1" dirty="0">
              <a:solidFill>
                <a:srgbClr val="FF0000"/>
              </a:solidFill>
            </a:endParaRPr>
          </a:p>
          <a:p>
            <a:pPr marL="0" indent="0">
              <a:buNone/>
            </a:pPr>
            <a:r>
              <a:rPr lang="en-GB" b="1" dirty="0">
                <a:solidFill>
                  <a:srgbClr val="FF0000"/>
                </a:solidFill>
              </a:rPr>
              <a:t>What </a:t>
            </a:r>
            <a:r>
              <a:rPr lang="en-GB" b="1" dirty="0" smtClean="0">
                <a:solidFill>
                  <a:srgbClr val="FF0000"/>
                </a:solidFill>
              </a:rPr>
              <a:t>do I need to know? </a:t>
            </a:r>
            <a:endParaRPr lang="en-GB" b="1" dirty="0">
              <a:solidFill>
                <a:srgbClr val="FF0000"/>
              </a:solidFill>
            </a:endParaRPr>
          </a:p>
          <a:p>
            <a:pPr marL="0" indent="0">
              <a:buNone/>
            </a:pPr>
            <a:endParaRPr lang="en-GB" b="1" dirty="0"/>
          </a:p>
          <a:p>
            <a:pPr marL="0" indent="0">
              <a:buNone/>
            </a:pPr>
            <a:r>
              <a:rPr lang="en-GB" dirty="0"/>
              <a:t>● </a:t>
            </a:r>
            <a:r>
              <a:rPr lang="en-GB" dirty="0" smtClean="0"/>
              <a:t>advantages/disadvantages of different training methods</a:t>
            </a:r>
            <a:endParaRPr lang="en-GB" dirty="0"/>
          </a:p>
          <a:p>
            <a:pPr marL="0" indent="0">
              <a:buNone/>
            </a:pPr>
            <a:r>
              <a:rPr lang="en-GB" dirty="0"/>
              <a:t>● </a:t>
            </a:r>
            <a:r>
              <a:rPr lang="en-GB" dirty="0" smtClean="0"/>
              <a:t>the </a:t>
            </a:r>
            <a:r>
              <a:rPr lang="en-GB" dirty="0"/>
              <a:t>intensity </a:t>
            </a:r>
            <a:r>
              <a:rPr lang="en-GB" dirty="0" smtClean="0"/>
              <a:t>you need to train at for different fitness </a:t>
            </a:r>
            <a:r>
              <a:rPr lang="en-GB" dirty="0"/>
              <a:t>training methods</a:t>
            </a:r>
          </a:p>
          <a:p>
            <a:pPr marL="0" indent="0">
              <a:buNone/>
            </a:pPr>
            <a:r>
              <a:rPr lang="en-GB" dirty="0"/>
              <a:t>● </a:t>
            </a:r>
            <a:r>
              <a:rPr lang="en-GB" dirty="0" smtClean="0"/>
              <a:t>how to use principles of training to make training methods effective</a:t>
            </a:r>
            <a:endParaRPr lang="en-GB" dirty="0"/>
          </a:p>
          <a:p>
            <a:pPr marL="0" indent="0">
              <a:buNone/>
            </a:pPr>
            <a:r>
              <a:rPr lang="en-GB" dirty="0"/>
              <a:t>● </a:t>
            </a:r>
            <a:r>
              <a:rPr lang="en-GB" dirty="0" smtClean="0"/>
              <a:t>know which </a:t>
            </a:r>
            <a:r>
              <a:rPr lang="en-GB" dirty="0"/>
              <a:t>fitness training method(s) </a:t>
            </a:r>
            <a:r>
              <a:rPr lang="en-GB" dirty="0" smtClean="0"/>
              <a:t>is suited to given </a:t>
            </a:r>
            <a:r>
              <a:rPr lang="en-GB" dirty="0"/>
              <a:t>situation(s)</a:t>
            </a:r>
          </a:p>
          <a:p>
            <a:pPr marL="0" indent="0">
              <a:buNone/>
            </a:pPr>
            <a:r>
              <a:rPr lang="en-GB" dirty="0"/>
              <a:t>● </a:t>
            </a:r>
            <a:r>
              <a:rPr lang="en-GB" dirty="0" smtClean="0"/>
              <a:t>know which fitness </a:t>
            </a:r>
            <a:r>
              <a:rPr lang="en-GB" dirty="0"/>
              <a:t>training method(s) to </a:t>
            </a:r>
            <a:r>
              <a:rPr lang="en-GB" dirty="0" smtClean="0"/>
              <a:t>suggest for different client needs/goals/aims/objectives</a:t>
            </a:r>
            <a:r>
              <a:rPr lang="en-GB" dirty="0"/>
              <a:t>.</a:t>
            </a:r>
          </a:p>
          <a:p>
            <a:pPr marL="0" indent="0" eaLnBrk="1" hangingPunct="1">
              <a:buFont typeface="Wingdings" pitchFamily="2" charset="2"/>
              <a:buNone/>
              <a:defRPr/>
            </a:pPr>
            <a:endParaRPr lang="en-GB" dirty="0" smtClean="0">
              <a:latin typeface="Arial" charset="0"/>
            </a:endParaRPr>
          </a:p>
          <a:p>
            <a:pPr marL="0" indent="0" eaLnBrk="1" hangingPunct="1">
              <a:buFont typeface="Wingdings" pitchFamily="2" charset="2"/>
              <a:buNone/>
              <a:defRPr/>
            </a:pPr>
            <a:endParaRPr lang="en-GB" dirty="0" smtClean="0">
              <a:latin typeface="Arial" charset="0"/>
            </a:endParaRPr>
          </a:p>
        </p:txBody>
      </p:sp>
      <p:pic>
        <p:nvPicPr>
          <p:cNvPr id="10244" name="Picture 6"/>
          <p:cNvPicPr>
            <a:picLocks noChangeAspect="1" noChangeArrowheads="1"/>
          </p:cNvPicPr>
          <p:nvPr/>
        </p:nvPicPr>
        <p:blipFill>
          <a:blip r:embed="rId3" cstate="print"/>
          <a:srcRect/>
          <a:stretch>
            <a:fillRect/>
          </a:stretch>
        </p:blipFill>
        <p:spPr bwMode="auto">
          <a:xfrm>
            <a:off x="7239000" y="533400"/>
            <a:ext cx="1165225" cy="107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training?</a:t>
            </a:r>
            <a:endParaRPr lang="en-GB" dirty="0"/>
          </a:p>
        </p:txBody>
      </p:sp>
      <p:sp>
        <p:nvSpPr>
          <p:cNvPr id="3" name="Content Placeholder 2"/>
          <p:cNvSpPr>
            <a:spLocks noGrp="1"/>
          </p:cNvSpPr>
          <p:nvPr>
            <p:ph idx="1"/>
          </p:nvPr>
        </p:nvSpPr>
        <p:spPr/>
        <p:txBody>
          <a:bodyPr>
            <a:normAutofit/>
          </a:bodyPr>
          <a:lstStyle/>
          <a:p>
            <a:pPr marL="0" indent="0">
              <a:buNone/>
            </a:pPr>
            <a:r>
              <a:rPr lang="en-GB" sz="2000" b="1" i="1" dirty="0" smtClean="0">
                <a:solidFill>
                  <a:srgbClr val="FF0000"/>
                </a:solidFill>
              </a:rPr>
              <a:t>What type of training would you recommend for this person and why?</a:t>
            </a:r>
            <a:endParaRPr lang="en-GB" sz="2000" b="1" i="1" dirty="0">
              <a:solidFill>
                <a:srgbClr val="FF0000"/>
              </a:solidFill>
            </a:endParaRPr>
          </a:p>
        </p:txBody>
      </p:sp>
      <p:pic>
        <p:nvPicPr>
          <p:cNvPr id="1028" name="Picture 4" descr="http://photos2.demandstudios.com/DM-Resize/photos.demandstudios.com/getty/article/40/168/stk327147rkn_XS.jpg?h=10000&amp;w=250&amp;keep_rati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364701"/>
            <a:ext cx="2808312" cy="449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929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training?</a:t>
            </a:r>
            <a:endParaRPr lang="en-GB" dirty="0"/>
          </a:p>
        </p:txBody>
      </p:sp>
      <p:sp>
        <p:nvSpPr>
          <p:cNvPr id="3" name="Content Placeholder 2"/>
          <p:cNvSpPr>
            <a:spLocks noGrp="1"/>
          </p:cNvSpPr>
          <p:nvPr>
            <p:ph idx="1"/>
          </p:nvPr>
        </p:nvSpPr>
        <p:spPr/>
        <p:txBody>
          <a:bodyPr>
            <a:normAutofit/>
          </a:bodyPr>
          <a:lstStyle/>
          <a:p>
            <a:pPr marL="0" indent="0">
              <a:buNone/>
            </a:pPr>
            <a:r>
              <a:rPr lang="en-GB" sz="2000" b="1" i="1" dirty="0" smtClean="0">
                <a:solidFill>
                  <a:srgbClr val="FF0000"/>
                </a:solidFill>
              </a:rPr>
              <a:t>What type of training would you recommend for this person and why?</a:t>
            </a:r>
            <a:endParaRPr lang="en-GB" sz="2000" b="1" i="1" dirty="0">
              <a:solidFill>
                <a:srgbClr val="FF0000"/>
              </a:solidFill>
            </a:endParaRPr>
          </a:p>
        </p:txBody>
      </p:sp>
      <p:pic>
        <p:nvPicPr>
          <p:cNvPr id="2050" name="Picture 2" descr="http://danblewett.com/wp-content/uploads/2011/01/skinny-guy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95616"/>
            <a:ext cx="3096344" cy="459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5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training?</a:t>
            </a:r>
            <a:endParaRPr lang="en-GB" dirty="0"/>
          </a:p>
        </p:txBody>
      </p:sp>
      <p:sp>
        <p:nvSpPr>
          <p:cNvPr id="3" name="Content Placeholder 2"/>
          <p:cNvSpPr>
            <a:spLocks noGrp="1"/>
          </p:cNvSpPr>
          <p:nvPr>
            <p:ph idx="1"/>
          </p:nvPr>
        </p:nvSpPr>
        <p:spPr/>
        <p:txBody>
          <a:bodyPr>
            <a:normAutofit/>
          </a:bodyPr>
          <a:lstStyle/>
          <a:p>
            <a:pPr marL="0" indent="0">
              <a:buNone/>
            </a:pPr>
            <a:r>
              <a:rPr lang="en-GB" sz="2000" b="1" i="1" dirty="0" smtClean="0">
                <a:solidFill>
                  <a:srgbClr val="FF0000"/>
                </a:solidFill>
              </a:rPr>
              <a:t>What type of training would you recommend for this person and why?</a:t>
            </a:r>
            <a:endParaRPr lang="en-GB" sz="2000" b="1" i="1" dirty="0">
              <a:solidFill>
                <a:srgbClr val="FF0000"/>
              </a:solidFill>
            </a:endParaRPr>
          </a:p>
        </p:txBody>
      </p:sp>
      <p:pic>
        <p:nvPicPr>
          <p:cNvPr id="3074" name="Picture 2" descr="http://img.bleacherreport.net/img/article/media_slots/photos/000/763/150/hi-res-163457609_crop_exact.jpg?w=340&amp;h=226&amp;q=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53749"/>
            <a:ext cx="5849853"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75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training?</a:t>
            </a:r>
            <a:endParaRPr lang="en-GB" dirty="0"/>
          </a:p>
        </p:txBody>
      </p:sp>
      <p:sp>
        <p:nvSpPr>
          <p:cNvPr id="3" name="Content Placeholder 2"/>
          <p:cNvSpPr>
            <a:spLocks noGrp="1"/>
          </p:cNvSpPr>
          <p:nvPr>
            <p:ph idx="1"/>
          </p:nvPr>
        </p:nvSpPr>
        <p:spPr/>
        <p:txBody>
          <a:bodyPr>
            <a:normAutofit/>
          </a:bodyPr>
          <a:lstStyle/>
          <a:p>
            <a:pPr marL="0" indent="0">
              <a:buNone/>
            </a:pPr>
            <a:r>
              <a:rPr lang="en-GB" sz="2000" b="1" i="1" dirty="0" smtClean="0">
                <a:solidFill>
                  <a:srgbClr val="FF0000"/>
                </a:solidFill>
              </a:rPr>
              <a:t>What type of training would you recommend for this person and why?</a:t>
            </a:r>
            <a:endParaRPr lang="en-GB" sz="2000" b="1" i="1" dirty="0">
              <a:solidFill>
                <a:srgbClr val="FF0000"/>
              </a:solidFill>
            </a:endParaRPr>
          </a:p>
        </p:txBody>
      </p:sp>
      <p:pic>
        <p:nvPicPr>
          <p:cNvPr id="4098" name="Picture 2" descr="http://nationalpostsports.files.wordpress.com/2013/03/armstrong.jpg?w=6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348880"/>
            <a:ext cx="5112568" cy="3834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887849"/>
      </p:ext>
    </p:extLst>
  </p:cSld>
  <p:clrMapOvr>
    <a:masterClrMapping/>
  </p:clrMapOvr>
</p:sld>
</file>

<file path=ppt/theme/theme1.xml><?xml version="1.0" encoding="utf-8"?>
<a:theme xmlns:a="http://schemas.openxmlformats.org/drawingml/2006/main" name="2012 FH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FHS theme</Template>
  <TotalTime>961</TotalTime>
  <Words>1555</Words>
  <Application>Microsoft Office PowerPoint</Application>
  <PresentationFormat>On-screen Show (4:3)</PresentationFormat>
  <Paragraphs>223</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2012 FHS theme</vt:lpstr>
      <vt:lpstr>BTEC Level 2 Firsts in Sport </vt:lpstr>
      <vt:lpstr>Connector</vt:lpstr>
      <vt:lpstr>Big Picture</vt:lpstr>
      <vt:lpstr>Learning Outcomes</vt:lpstr>
      <vt:lpstr>Assessment Links </vt:lpstr>
      <vt:lpstr>What training?</vt:lpstr>
      <vt:lpstr>What training?</vt:lpstr>
      <vt:lpstr>What training?</vt:lpstr>
      <vt:lpstr>What training?</vt:lpstr>
      <vt:lpstr>Strength, muscular endurance and power training</vt:lpstr>
      <vt:lpstr>Match up the component of fitness with ideas of how to develop it using weight training </vt:lpstr>
      <vt:lpstr>Distillation (Page 14 from textbook)</vt:lpstr>
      <vt:lpstr>Using those key words</vt:lpstr>
      <vt:lpstr>Task 1</vt:lpstr>
      <vt:lpstr>Task 2</vt:lpstr>
      <vt:lpstr>Task 3</vt:lpstr>
      <vt:lpstr>Recap of principles of training</vt:lpstr>
      <vt:lpstr>Scenario Time </vt:lpstr>
      <vt:lpstr>Scenario Time </vt:lpstr>
      <vt:lpstr>Scenario Time </vt:lpstr>
      <vt:lpstr>Sport Performer Profile</vt:lpstr>
      <vt:lpstr>PowerPoint Presentation</vt:lpstr>
      <vt:lpstr>Plenary</vt:lpstr>
    </vt:vector>
  </TitlesOfParts>
  <Company>Featherstone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gsangha</dc:creator>
  <cp:lastModifiedBy>Magna Carta School</cp:lastModifiedBy>
  <cp:revision>154</cp:revision>
  <dcterms:created xsi:type="dcterms:W3CDTF">2012-09-24T14:05:55Z</dcterms:created>
  <dcterms:modified xsi:type="dcterms:W3CDTF">2013-04-24T08:57:32Z</dcterms:modified>
</cp:coreProperties>
</file>